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26"/>
  </p:notesMasterIdLst>
  <p:handoutMasterIdLst>
    <p:handoutMasterId r:id="rId27"/>
  </p:handoutMasterIdLst>
  <p:sldIdLst>
    <p:sldId id="521" r:id="rId2"/>
    <p:sldId id="572" r:id="rId3"/>
    <p:sldId id="573" r:id="rId4"/>
    <p:sldId id="575" r:id="rId5"/>
    <p:sldId id="570" r:id="rId6"/>
    <p:sldId id="566" r:id="rId7"/>
    <p:sldId id="574" r:id="rId8"/>
    <p:sldId id="567" r:id="rId9"/>
    <p:sldId id="577" r:id="rId10"/>
    <p:sldId id="559" r:id="rId11"/>
    <p:sldId id="571" r:id="rId12"/>
    <p:sldId id="561" r:id="rId13"/>
    <p:sldId id="562" r:id="rId14"/>
    <p:sldId id="563" r:id="rId15"/>
    <p:sldId id="564" r:id="rId16"/>
    <p:sldId id="578" r:id="rId17"/>
    <p:sldId id="579" r:id="rId18"/>
    <p:sldId id="580" r:id="rId19"/>
    <p:sldId id="581" r:id="rId20"/>
    <p:sldId id="582" r:id="rId21"/>
    <p:sldId id="583" r:id="rId22"/>
    <p:sldId id="585" r:id="rId23"/>
    <p:sldId id="584" r:id="rId24"/>
    <p:sldId id="557" r:id="rId25"/>
  </p:sldIdLst>
  <p:sldSz cx="9144000" cy="6858000" type="screen4x3"/>
  <p:notesSz cx="7315200" cy="96012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p15:clr>
            <a:srgbClr val="A4A3A4"/>
          </p15:clr>
        </p15:guide>
        <p15:guide id="2" pos="2880">
          <p15:clr>
            <a:srgbClr val="A4A3A4"/>
          </p15:clr>
        </p15:guide>
      </p15:sldGuideLst>
    </p:ext>
    <p:ext uri="{2D200454-40CA-4A62-9FC3-DE9A4176ACB9}">
      <p15:notesGuideLst xmlns:p15="http://schemas.microsoft.com/office/powerpoint/2012/main">
        <p15:guide id="1" orient="horz" pos="3025">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ad D Morris" initials="CDM" lastIdx="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59325"/>
    <a:srgbClr val="D37A03"/>
    <a:srgbClr val="D9730D"/>
    <a:srgbClr val="399B29"/>
    <a:srgbClr val="579133"/>
    <a:srgbClr val="2F6DB2"/>
    <a:srgbClr val="649A41"/>
    <a:srgbClr val="FFFFFF"/>
    <a:srgbClr val="24CF17"/>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84" autoAdjust="0"/>
    <p:restoredTop sz="69257" autoAdjust="0"/>
  </p:normalViewPr>
  <p:slideViewPr>
    <p:cSldViewPr>
      <p:cViewPr>
        <p:scale>
          <a:sx n="68" d="100"/>
          <a:sy n="68" d="100"/>
        </p:scale>
        <p:origin x="1168" y="160"/>
      </p:cViewPr>
      <p:guideLst>
        <p:guide orient="horz" pos="672"/>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1412"/>
    </p:cViewPr>
  </p:sorterViewPr>
  <p:notesViewPr>
    <p:cSldViewPr>
      <p:cViewPr>
        <p:scale>
          <a:sx n="100" d="100"/>
          <a:sy n="100" d="100"/>
        </p:scale>
        <p:origin x="-1656" y="1080"/>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tags" Target="tags/tag1.xml"/><Relationship Id="rId2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Men</c:v>
                </c:pt>
              </c:strCache>
            </c:strRef>
          </c:tx>
          <c:marker>
            <c:symbol val="none"/>
          </c:marker>
          <c:cat>
            <c:numRef>
              <c:f>Sheet1!$A$2:$A$27</c:f>
              <c:numCache>
                <c:formatCode>General</c:formatCode>
                <c:ptCount val="26"/>
                <c:pt idx="0">
                  <c:v>1957.0</c:v>
                </c:pt>
                <c:pt idx="1">
                  <c:v>1964.0</c:v>
                </c:pt>
                <c:pt idx="2">
                  <c:v>1966.0</c:v>
                </c:pt>
                <c:pt idx="3">
                  <c:v>1970.0</c:v>
                </c:pt>
                <c:pt idx="4">
                  <c:v>1974.0</c:v>
                </c:pt>
                <c:pt idx="5">
                  <c:v>1980.0</c:v>
                </c:pt>
                <c:pt idx="6">
                  <c:v>1985.0</c:v>
                </c:pt>
                <c:pt idx="7">
                  <c:v>1990.0</c:v>
                </c:pt>
                <c:pt idx="8">
                  <c:v>1995.0</c:v>
                </c:pt>
                <c:pt idx="9">
                  <c:v>1997.0</c:v>
                </c:pt>
                <c:pt idx="10">
                  <c:v>1998.0</c:v>
                </c:pt>
                <c:pt idx="11">
                  <c:v>1999.0</c:v>
                </c:pt>
                <c:pt idx="12">
                  <c:v>2000.0</c:v>
                </c:pt>
                <c:pt idx="13">
                  <c:v>2001.0</c:v>
                </c:pt>
                <c:pt idx="14">
                  <c:v>2002.0</c:v>
                </c:pt>
                <c:pt idx="15">
                  <c:v>2003.0</c:v>
                </c:pt>
                <c:pt idx="16">
                  <c:v>2004.0</c:v>
                </c:pt>
                <c:pt idx="17">
                  <c:v>2005.0</c:v>
                </c:pt>
                <c:pt idx="18">
                  <c:v>2006.0</c:v>
                </c:pt>
                <c:pt idx="19">
                  <c:v>2007.0</c:v>
                </c:pt>
                <c:pt idx="20">
                  <c:v>2008.0</c:v>
                </c:pt>
                <c:pt idx="21">
                  <c:v>2009.0</c:v>
                </c:pt>
                <c:pt idx="22">
                  <c:v>2010.0</c:v>
                </c:pt>
                <c:pt idx="23">
                  <c:v>2011.0</c:v>
                </c:pt>
                <c:pt idx="24">
                  <c:v>2012.0</c:v>
                </c:pt>
                <c:pt idx="25">
                  <c:v>2013.0</c:v>
                </c:pt>
              </c:numCache>
            </c:numRef>
          </c:cat>
          <c:val>
            <c:numRef>
              <c:f>Sheet1!$B$2:$B$27</c:f>
              <c:numCache>
                <c:formatCode>General</c:formatCode>
                <c:ptCount val="26"/>
                <c:pt idx="0">
                  <c:v>52.0</c:v>
                </c:pt>
                <c:pt idx="1">
                  <c:v>52.9</c:v>
                </c:pt>
                <c:pt idx="2">
                  <c:v>47.0</c:v>
                </c:pt>
                <c:pt idx="3">
                  <c:v>43.5</c:v>
                </c:pt>
                <c:pt idx="4">
                  <c:v>43.1</c:v>
                </c:pt>
                <c:pt idx="5">
                  <c:v>37.6</c:v>
                </c:pt>
                <c:pt idx="6">
                  <c:v>32.6</c:v>
                </c:pt>
                <c:pt idx="7">
                  <c:v>28.4</c:v>
                </c:pt>
                <c:pt idx="8">
                  <c:v>27.0</c:v>
                </c:pt>
                <c:pt idx="9">
                  <c:v>27.6</c:v>
                </c:pt>
                <c:pt idx="10">
                  <c:v>26.4</c:v>
                </c:pt>
                <c:pt idx="11">
                  <c:v>25.7</c:v>
                </c:pt>
                <c:pt idx="12">
                  <c:v>25.7</c:v>
                </c:pt>
                <c:pt idx="13">
                  <c:v>25.2</c:v>
                </c:pt>
                <c:pt idx="14">
                  <c:v>25.2</c:v>
                </c:pt>
                <c:pt idx="15">
                  <c:v>24.1</c:v>
                </c:pt>
                <c:pt idx="16">
                  <c:v>24.1</c:v>
                </c:pt>
                <c:pt idx="17">
                  <c:v>23.9</c:v>
                </c:pt>
                <c:pt idx="18">
                  <c:v>23.6</c:v>
                </c:pt>
                <c:pt idx="19">
                  <c:v>22.3</c:v>
                </c:pt>
                <c:pt idx="20">
                  <c:v>23.1</c:v>
                </c:pt>
                <c:pt idx="21">
                  <c:v>23.5</c:v>
                </c:pt>
                <c:pt idx="22">
                  <c:v>21.5</c:v>
                </c:pt>
                <c:pt idx="23">
                  <c:v>21.6</c:v>
                </c:pt>
                <c:pt idx="24">
                  <c:v>20.5</c:v>
                </c:pt>
                <c:pt idx="25">
                  <c:v>20.0</c:v>
                </c:pt>
              </c:numCache>
            </c:numRef>
          </c:val>
          <c:smooth val="0"/>
        </c:ser>
        <c:ser>
          <c:idx val="1"/>
          <c:order val="1"/>
          <c:tx>
            <c:strRef>
              <c:f>Sheet1!$C$1</c:f>
              <c:strCache>
                <c:ptCount val="1"/>
                <c:pt idx="0">
                  <c:v>Women</c:v>
                </c:pt>
              </c:strCache>
            </c:strRef>
          </c:tx>
          <c:marker>
            <c:symbol val="none"/>
          </c:marker>
          <c:cat>
            <c:numRef>
              <c:f>Sheet1!$A$2:$A$27</c:f>
              <c:numCache>
                <c:formatCode>General</c:formatCode>
                <c:ptCount val="26"/>
                <c:pt idx="0">
                  <c:v>1957.0</c:v>
                </c:pt>
                <c:pt idx="1">
                  <c:v>1964.0</c:v>
                </c:pt>
                <c:pt idx="2">
                  <c:v>1966.0</c:v>
                </c:pt>
                <c:pt idx="3">
                  <c:v>1970.0</c:v>
                </c:pt>
                <c:pt idx="4">
                  <c:v>1974.0</c:v>
                </c:pt>
                <c:pt idx="5">
                  <c:v>1980.0</c:v>
                </c:pt>
                <c:pt idx="6">
                  <c:v>1985.0</c:v>
                </c:pt>
                <c:pt idx="7">
                  <c:v>1990.0</c:v>
                </c:pt>
                <c:pt idx="8">
                  <c:v>1995.0</c:v>
                </c:pt>
                <c:pt idx="9">
                  <c:v>1997.0</c:v>
                </c:pt>
                <c:pt idx="10">
                  <c:v>1998.0</c:v>
                </c:pt>
                <c:pt idx="11">
                  <c:v>1999.0</c:v>
                </c:pt>
                <c:pt idx="12">
                  <c:v>2000.0</c:v>
                </c:pt>
                <c:pt idx="13">
                  <c:v>2001.0</c:v>
                </c:pt>
                <c:pt idx="14">
                  <c:v>2002.0</c:v>
                </c:pt>
                <c:pt idx="15">
                  <c:v>2003.0</c:v>
                </c:pt>
                <c:pt idx="16">
                  <c:v>2004.0</c:v>
                </c:pt>
                <c:pt idx="17">
                  <c:v>2005.0</c:v>
                </c:pt>
                <c:pt idx="18">
                  <c:v>2006.0</c:v>
                </c:pt>
                <c:pt idx="19">
                  <c:v>2007.0</c:v>
                </c:pt>
                <c:pt idx="20">
                  <c:v>2008.0</c:v>
                </c:pt>
                <c:pt idx="21">
                  <c:v>2009.0</c:v>
                </c:pt>
                <c:pt idx="22">
                  <c:v>2010.0</c:v>
                </c:pt>
                <c:pt idx="23">
                  <c:v>2011.0</c:v>
                </c:pt>
                <c:pt idx="24">
                  <c:v>2012.0</c:v>
                </c:pt>
                <c:pt idx="25">
                  <c:v>2013.0</c:v>
                </c:pt>
              </c:numCache>
            </c:numRef>
          </c:cat>
          <c:val>
            <c:numRef>
              <c:f>Sheet1!$C$2:$C$27</c:f>
              <c:numCache>
                <c:formatCode>General</c:formatCode>
                <c:ptCount val="26"/>
                <c:pt idx="0">
                  <c:v>34.0</c:v>
                </c:pt>
                <c:pt idx="1">
                  <c:v>31.5</c:v>
                </c:pt>
                <c:pt idx="2">
                  <c:v>31.2</c:v>
                </c:pt>
                <c:pt idx="3">
                  <c:v>31.1</c:v>
                </c:pt>
                <c:pt idx="4">
                  <c:v>29.9</c:v>
                </c:pt>
                <c:pt idx="5">
                  <c:v>29.3</c:v>
                </c:pt>
                <c:pt idx="6">
                  <c:v>27.9</c:v>
                </c:pt>
                <c:pt idx="7">
                  <c:v>22.8</c:v>
                </c:pt>
                <c:pt idx="8">
                  <c:v>22.6</c:v>
                </c:pt>
                <c:pt idx="9">
                  <c:v>22.1</c:v>
                </c:pt>
                <c:pt idx="10">
                  <c:v>22.0</c:v>
                </c:pt>
                <c:pt idx="11">
                  <c:v>21.5</c:v>
                </c:pt>
                <c:pt idx="12">
                  <c:v>21.0</c:v>
                </c:pt>
                <c:pt idx="13">
                  <c:v>20.7</c:v>
                </c:pt>
                <c:pt idx="14">
                  <c:v>20.0</c:v>
                </c:pt>
                <c:pt idx="15">
                  <c:v>19.2</c:v>
                </c:pt>
                <c:pt idx="16">
                  <c:v>18.5</c:v>
                </c:pt>
                <c:pt idx="17">
                  <c:v>18.1</c:v>
                </c:pt>
                <c:pt idx="18">
                  <c:v>17.8</c:v>
                </c:pt>
                <c:pt idx="19">
                  <c:v>17.4</c:v>
                </c:pt>
                <c:pt idx="20">
                  <c:v>18.3</c:v>
                </c:pt>
                <c:pt idx="21">
                  <c:v>17.9</c:v>
                </c:pt>
                <c:pt idx="22">
                  <c:v>17.3</c:v>
                </c:pt>
                <c:pt idx="23">
                  <c:v>16.5</c:v>
                </c:pt>
                <c:pt idx="24">
                  <c:v>15.8</c:v>
                </c:pt>
                <c:pt idx="25">
                  <c:v>14.5</c:v>
                </c:pt>
              </c:numCache>
            </c:numRef>
          </c:val>
          <c:smooth val="0"/>
        </c:ser>
        <c:dLbls>
          <c:showLegendKey val="0"/>
          <c:showVal val="0"/>
          <c:showCatName val="0"/>
          <c:showSerName val="0"/>
          <c:showPercent val="0"/>
          <c:showBubbleSize val="0"/>
        </c:dLbls>
        <c:smooth val="0"/>
        <c:axId val="-2045059872"/>
        <c:axId val="-2045057024"/>
      </c:lineChart>
      <c:catAx>
        <c:axId val="-2045059872"/>
        <c:scaling>
          <c:orientation val="minMax"/>
        </c:scaling>
        <c:delete val="0"/>
        <c:axPos val="b"/>
        <c:numFmt formatCode="General" sourceLinked="1"/>
        <c:majorTickMark val="none"/>
        <c:minorTickMark val="none"/>
        <c:tickLblPos val="nextTo"/>
        <c:txPr>
          <a:bodyPr/>
          <a:lstStyle/>
          <a:p>
            <a:pPr>
              <a:defRPr>
                <a:latin typeface="+mj-lt"/>
              </a:defRPr>
            </a:pPr>
            <a:endParaRPr lang="en-US"/>
          </a:p>
        </c:txPr>
        <c:crossAx val="-2045057024"/>
        <c:crosses val="autoZero"/>
        <c:auto val="1"/>
        <c:lblAlgn val="ctr"/>
        <c:lblOffset val="100"/>
        <c:tickLblSkip val="5"/>
        <c:noMultiLvlLbl val="0"/>
      </c:catAx>
      <c:valAx>
        <c:axId val="-2045057024"/>
        <c:scaling>
          <c:orientation val="minMax"/>
        </c:scaling>
        <c:delete val="0"/>
        <c:axPos val="l"/>
        <c:numFmt formatCode="General" sourceLinked="1"/>
        <c:majorTickMark val="none"/>
        <c:minorTickMark val="none"/>
        <c:tickLblPos val="nextTo"/>
        <c:crossAx val="-2045059872"/>
        <c:crosses val="autoZero"/>
        <c:crossBetween val="between"/>
      </c:valAx>
    </c:plotArea>
    <c:legend>
      <c:legendPos val="b"/>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87A606-7D87-1540-B36A-B435F27104A0}"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EB3DC389-20C1-6F40-8E2A-5A27310472A0}">
      <dgm:prSet phldrT="[Text]"/>
      <dgm:spPr/>
      <dgm:t>
        <a:bodyPr/>
        <a:lstStyle/>
        <a:p>
          <a:r>
            <a:rPr lang="en-US" dirty="0" smtClean="0"/>
            <a:t>Tobacco Use</a:t>
          </a:r>
          <a:endParaRPr lang="en-US" dirty="0"/>
        </a:p>
      </dgm:t>
    </dgm:pt>
    <dgm:pt modelId="{B932A3FC-43E1-B242-9ACA-58B77FD1E70F}" type="parTrans" cxnId="{33283FA0-751B-244A-841B-23818E81D335}">
      <dgm:prSet/>
      <dgm:spPr/>
      <dgm:t>
        <a:bodyPr/>
        <a:lstStyle/>
        <a:p>
          <a:endParaRPr lang="en-US"/>
        </a:p>
      </dgm:t>
    </dgm:pt>
    <dgm:pt modelId="{1FE9838D-CD62-F140-B191-DD987A3E55D4}" type="sibTrans" cxnId="{33283FA0-751B-244A-841B-23818E81D335}">
      <dgm:prSet/>
      <dgm:spPr/>
      <dgm:t>
        <a:bodyPr/>
        <a:lstStyle/>
        <a:p>
          <a:endParaRPr lang="en-US"/>
        </a:p>
      </dgm:t>
    </dgm:pt>
    <dgm:pt modelId="{0E038808-7F6C-4740-8886-F5AB53AC665A}">
      <dgm:prSet phldrT="[Text]"/>
      <dgm:spPr/>
      <dgm:t>
        <a:bodyPr/>
        <a:lstStyle/>
        <a:p>
          <a:r>
            <a:rPr lang="en-US" dirty="0" smtClean="0"/>
            <a:t>Physical Comorbidity </a:t>
          </a:r>
          <a:endParaRPr lang="en-US" dirty="0"/>
        </a:p>
      </dgm:t>
    </dgm:pt>
    <dgm:pt modelId="{C213211A-F700-7B41-9CC4-D8C980093AF5}" type="parTrans" cxnId="{3B4AF2AA-8B1F-6A40-98C0-3A893ECD49D8}">
      <dgm:prSet/>
      <dgm:spPr/>
      <dgm:t>
        <a:bodyPr/>
        <a:lstStyle/>
        <a:p>
          <a:endParaRPr lang="en-US"/>
        </a:p>
      </dgm:t>
    </dgm:pt>
    <dgm:pt modelId="{16543A4F-90F4-D84D-973D-98E51FD82ABC}" type="sibTrans" cxnId="{3B4AF2AA-8B1F-6A40-98C0-3A893ECD49D8}">
      <dgm:prSet/>
      <dgm:spPr/>
      <dgm:t>
        <a:bodyPr/>
        <a:lstStyle/>
        <a:p>
          <a:endParaRPr lang="en-US"/>
        </a:p>
      </dgm:t>
    </dgm:pt>
    <dgm:pt modelId="{142AB6D8-3B64-8B40-B9A0-466D6FA89957}">
      <dgm:prSet phldrT="[Text]"/>
      <dgm:spPr/>
      <dgm:t>
        <a:bodyPr/>
        <a:lstStyle/>
        <a:p>
          <a:r>
            <a:rPr lang="en-US" dirty="0" smtClean="0"/>
            <a:t>Psychiatric Condition</a:t>
          </a:r>
          <a:endParaRPr lang="en-US" dirty="0"/>
        </a:p>
      </dgm:t>
    </dgm:pt>
    <dgm:pt modelId="{D9B860AD-E7DE-F248-9090-6155083A69B0}" type="parTrans" cxnId="{7B405526-B48E-5448-A151-29F060BC0844}">
      <dgm:prSet/>
      <dgm:spPr/>
      <dgm:t>
        <a:bodyPr/>
        <a:lstStyle/>
        <a:p>
          <a:endParaRPr lang="en-US"/>
        </a:p>
      </dgm:t>
    </dgm:pt>
    <dgm:pt modelId="{ADDD356C-A66F-4E4C-92C7-DBCC3F19E5E5}" type="sibTrans" cxnId="{7B405526-B48E-5448-A151-29F060BC0844}">
      <dgm:prSet/>
      <dgm:spPr/>
      <dgm:t>
        <a:bodyPr/>
        <a:lstStyle/>
        <a:p>
          <a:endParaRPr lang="en-US"/>
        </a:p>
      </dgm:t>
    </dgm:pt>
    <dgm:pt modelId="{93E16342-BB08-4E41-83E1-3A722229ACA4}" type="pres">
      <dgm:prSet presAssocID="{0F87A606-7D87-1540-B36A-B435F27104A0}" presName="Name0" presStyleCnt="0">
        <dgm:presLayoutVars>
          <dgm:dir/>
          <dgm:resizeHandles val="exact"/>
        </dgm:presLayoutVars>
      </dgm:prSet>
      <dgm:spPr/>
      <dgm:t>
        <a:bodyPr/>
        <a:lstStyle/>
        <a:p>
          <a:endParaRPr lang="en-US"/>
        </a:p>
      </dgm:t>
    </dgm:pt>
    <dgm:pt modelId="{F67D9207-EF29-4146-A85B-268FEC1A65D1}" type="pres">
      <dgm:prSet presAssocID="{EB3DC389-20C1-6F40-8E2A-5A27310472A0}" presName="node" presStyleLbl="node1" presStyleIdx="0" presStyleCnt="3">
        <dgm:presLayoutVars>
          <dgm:bulletEnabled val="1"/>
        </dgm:presLayoutVars>
      </dgm:prSet>
      <dgm:spPr/>
      <dgm:t>
        <a:bodyPr/>
        <a:lstStyle/>
        <a:p>
          <a:endParaRPr lang="en-US"/>
        </a:p>
      </dgm:t>
    </dgm:pt>
    <dgm:pt modelId="{8D339AB1-A03A-A041-A8B9-6CC5901AE000}" type="pres">
      <dgm:prSet presAssocID="{1FE9838D-CD62-F140-B191-DD987A3E55D4}" presName="sibTrans" presStyleLbl="sibTrans2D1" presStyleIdx="0" presStyleCnt="3"/>
      <dgm:spPr/>
      <dgm:t>
        <a:bodyPr/>
        <a:lstStyle/>
        <a:p>
          <a:endParaRPr lang="en-US"/>
        </a:p>
      </dgm:t>
    </dgm:pt>
    <dgm:pt modelId="{B0DA3B2B-AC99-9441-888E-C42181C0444A}" type="pres">
      <dgm:prSet presAssocID="{1FE9838D-CD62-F140-B191-DD987A3E55D4}" presName="connectorText" presStyleLbl="sibTrans2D1" presStyleIdx="0" presStyleCnt="3"/>
      <dgm:spPr/>
      <dgm:t>
        <a:bodyPr/>
        <a:lstStyle/>
        <a:p>
          <a:endParaRPr lang="en-US"/>
        </a:p>
      </dgm:t>
    </dgm:pt>
    <dgm:pt modelId="{D5B53FF8-0E60-7141-A979-ADD8F69329AE}" type="pres">
      <dgm:prSet presAssocID="{0E038808-7F6C-4740-8886-F5AB53AC665A}" presName="node" presStyleLbl="node1" presStyleIdx="1" presStyleCnt="3">
        <dgm:presLayoutVars>
          <dgm:bulletEnabled val="1"/>
        </dgm:presLayoutVars>
      </dgm:prSet>
      <dgm:spPr/>
      <dgm:t>
        <a:bodyPr/>
        <a:lstStyle/>
        <a:p>
          <a:endParaRPr lang="en-US"/>
        </a:p>
      </dgm:t>
    </dgm:pt>
    <dgm:pt modelId="{EA432793-3FF8-6947-9251-80C64F361D08}" type="pres">
      <dgm:prSet presAssocID="{16543A4F-90F4-D84D-973D-98E51FD82ABC}" presName="sibTrans" presStyleLbl="sibTrans2D1" presStyleIdx="1" presStyleCnt="3"/>
      <dgm:spPr/>
      <dgm:t>
        <a:bodyPr/>
        <a:lstStyle/>
        <a:p>
          <a:endParaRPr lang="en-US"/>
        </a:p>
      </dgm:t>
    </dgm:pt>
    <dgm:pt modelId="{C28E9EAC-FBC9-8247-A804-4F05B56C4851}" type="pres">
      <dgm:prSet presAssocID="{16543A4F-90F4-D84D-973D-98E51FD82ABC}" presName="connectorText" presStyleLbl="sibTrans2D1" presStyleIdx="1" presStyleCnt="3"/>
      <dgm:spPr/>
      <dgm:t>
        <a:bodyPr/>
        <a:lstStyle/>
        <a:p>
          <a:endParaRPr lang="en-US"/>
        </a:p>
      </dgm:t>
    </dgm:pt>
    <dgm:pt modelId="{25AD14E3-365C-4B4A-90F0-4C4346667F25}" type="pres">
      <dgm:prSet presAssocID="{142AB6D8-3B64-8B40-B9A0-466D6FA89957}" presName="node" presStyleLbl="node1" presStyleIdx="2" presStyleCnt="3">
        <dgm:presLayoutVars>
          <dgm:bulletEnabled val="1"/>
        </dgm:presLayoutVars>
      </dgm:prSet>
      <dgm:spPr/>
      <dgm:t>
        <a:bodyPr/>
        <a:lstStyle/>
        <a:p>
          <a:endParaRPr lang="en-US"/>
        </a:p>
      </dgm:t>
    </dgm:pt>
    <dgm:pt modelId="{9AA2A869-668F-5649-9EB3-77B7339B28F4}" type="pres">
      <dgm:prSet presAssocID="{ADDD356C-A66F-4E4C-92C7-DBCC3F19E5E5}" presName="sibTrans" presStyleLbl="sibTrans2D1" presStyleIdx="2" presStyleCnt="3"/>
      <dgm:spPr/>
      <dgm:t>
        <a:bodyPr/>
        <a:lstStyle/>
        <a:p>
          <a:endParaRPr lang="en-US"/>
        </a:p>
      </dgm:t>
    </dgm:pt>
    <dgm:pt modelId="{52959530-17C0-1244-B61E-B7F51E23189A}" type="pres">
      <dgm:prSet presAssocID="{ADDD356C-A66F-4E4C-92C7-DBCC3F19E5E5}" presName="connectorText" presStyleLbl="sibTrans2D1" presStyleIdx="2" presStyleCnt="3"/>
      <dgm:spPr/>
      <dgm:t>
        <a:bodyPr/>
        <a:lstStyle/>
        <a:p>
          <a:endParaRPr lang="en-US"/>
        </a:p>
      </dgm:t>
    </dgm:pt>
  </dgm:ptLst>
  <dgm:cxnLst>
    <dgm:cxn modelId="{9D0228D2-2D6C-8147-8A1D-46B69CAF5BA6}" type="presOf" srcId="{ADDD356C-A66F-4E4C-92C7-DBCC3F19E5E5}" destId="{9AA2A869-668F-5649-9EB3-77B7339B28F4}" srcOrd="0" destOrd="0" presId="urn:microsoft.com/office/officeart/2005/8/layout/cycle7"/>
    <dgm:cxn modelId="{7B405526-B48E-5448-A151-29F060BC0844}" srcId="{0F87A606-7D87-1540-B36A-B435F27104A0}" destId="{142AB6D8-3B64-8B40-B9A0-466D6FA89957}" srcOrd="2" destOrd="0" parTransId="{D9B860AD-E7DE-F248-9090-6155083A69B0}" sibTransId="{ADDD356C-A66F-4E4C-92C7-DBCC3F19E5E5}"/>
    <dgm:cxn modelId="{33283FA0-751B-244A-841B-23818E81D335}" srcId="{0F87A606-7D87-1540-B36A-B435F27104A0}" destId="{EB3DC389-20C1-6F40-8E2A-5A27310472A0}" srcOrd="0" destOrd="0" parTransId="{B932A3FC-43E1-B242-9ACA-58B77FD1E70F}" sibTransId="{1FE9838D-CD62-F140-B191-DD987A3E55D4}"/>
    <dgm:cxn modelId="{0E91364B-C662-6746-B008-21841F761A4F}" type="presOf" srcId="{ADDD356C-A66F-4E4C-92C7-DBCC3F19E5E5}" destId="{52959530-17C0-1244-B61E-B7F51E23189A}" srcOrd="1" destOrd="0" presId="urn:microsoft.com/office/officeart/2005/8/layout/cycle7"/>
    <dgm:cxn modelId="{78F1B035-F9AB-3C41-A6DC-D305162B8B6E}" type="presOf" srcId="{0F87A606-7D87-1540-B36A-B435F27104A0}" destId="{93E16342-BB08-4E41-83E1-3A722229ACA4}" srcOrd="0" destOrd="0" presId="urn:microsoft.com/office/officeart/2005/8/layout/cycle7"/>
    <dgm:cxn modelId="{57FC855B-204D-6D4C-88CC-76CE258267D7}" type="presOf" srcId="{16543A4F-90F4-D84D-973D-98E51FD82ABC}" destId="{C28E9EAC-FBC9-8247-A804-4F05B56C4851}" srcOrd="1" destOrd="0" presId="urn:microsoft.com/office/officeart/2005/8/layout/cycle7"/>
    <dgm:cxn modelId="{52D510E8-E97B-2C45-A66B-C614A858831E}" type="presOf" srcId="{1FE9838D-CD62-F140-B191-DD987A3E55D4}" destId="{B0DA3B2B-AC99-9441-888E-C42181C0444A}" srcOrd="1" destOrd="0" presId="urn:microsoft.com/office/officeart/2005/8/layout/cycle7"/>
    <dgm:cxn modelId="{71F7FAD5-4F68-3247-93DC-A445962A95FF}" type="presOf" srcId="{0E038808-7F6C-4740-8886-F5AB53AC665A}" destId="{D5B53FF8-0E60-7141-A979-ADD8F69329AE}" srcOrd="0" destOrd="0" presId="urn:microsoft.com/office/officeart/2005/8/layout/cycle7"/>
    <dgm:cxn modelId="{6C2BF450-4BFB-BA45-A1DE-654DBE01A313}" type="presOf" srcId="{16543A4F-90F4-D84D-973D-98E51FD82ABC}" destId="{EA432793-3FF8-6947-9251-80C64F361D08}" srcOrd="0" destOrd="0" presId="urn:microsoft.com/office/officeart/2005/8/layout/cycle7"/>
    <dgm:cxn modelId="{58441BCE-39B4-C04C-9179-3FE80338642B}" type="presOf" srcId="{142AB6D8-3B64-8B40-B9A0-466D6FA89957}" destId="{25AD14E3-365C-4B4A-90F0-4C4346667F25}" srcOrd="0" destOrd="0" presId="urn:microsoft.com/office/officeart/2005/8/layout/cycle7"/>
    <dgm:cxn modelId="{80130650-FFD5-604B-B1E8-6F98AAC2676F}" type="presOf" srcId="{1FE9838D-CD62-F140-B191-DD987A3E55D4}" destId="{8D339AB1-A03A-A041-A8B9-6CC5901AE000}" srcOrd="0" destOrd="0" presId="urn:microsoft.com/office/officeart/2005/8/layout/cycle7"/>
    <dgm:cxn modelId="{3B4AF2AA-8B1F-6A40-98C0-3A893ECD49D8}" srcId="{0F87A606-7D87-1540-B36A-B435F27104A0}" destId="{0E038808-7F6C-4740-8886-F5AB53AC665A}" srcOrd="1" destOrd="0" parTransId="{C213211A-F700-7B41-9CC4-D8C980093AF5}" sibTransId="{16543A4F-90F4-D84D-973D-98E51FD82ABC}"/>
    <dgm:cxn modelId="{B509ED96-F860-6B4B-BFD4-5DD5D03DDB42}" type="presOf" srcId="{EB3DC389-20C1-6F40-8E2A-5A27310472A0}" destId="{F67D9207-EF29-4146-A85B-268FEC1A65D1}" srcOrd="0" destOrd="0" presId="urn:microsoft.com/office/officeart/2005/8/layout/cycle7"/>
    <dgm:cxn modelId="{CC15DE82-8539-284A-8ACE-C7DC505B2B9B}" type="presParOf" srcId="{93E16342-BB08-4E41-83E1-3A722229ACA4}" destId="{F67D9207-EF29-4146-A85B-268FEC1A65D1}" srcOrd="0" destOrd="0" presId="urn:microsoft.com/office/officeart/2005/8/layout/cycle7"/>
    <dgm:cxn modelId="{D9D38684-DDC8-A144-9605-6C0DF69D91FE}" type="presParOf" srcId="{93E16342-BB08-4E41-83E1-3A722229ACA4}" destId="{8D339AB1-A03A-A041-A8B9-6CC5901AE000}" srcOrd="1" destOrd="0" presId="urn:microsoft.com/office/officeart/2005/8/layout/cycle7"/>
    <dgm:cxn modelId="{8C6CC248-2F38-E74D-87C4-80B18A777882}" type="presParOf" srcId="{8D339AB1-A03A-A041-A8B9-6CC5901AE000}" destId="{B0DA3B2B-AC99-9441-888E-C42181C0444A}" srcOrd="0" destOrd="0" presId="urn:microsoft.com/office/officeart/2005/8/layout/cycle7"/>
    <dgm:cxn modelId="{B1C7BA85-293C-634C-9438-325816008A3C}" type="presParOf" srcId="{93E16342-BB08-4E41-83E1-3A722229ACA4}" destId="{D5B53FF8-0E60-7141-A979-ADD8F69329AE}" srcOrd="2" destOrd="0" presId="urn:microsoft.com/office/officeart/2005/8/layout/cycle7"/>
    <dgm:cxn modelId="{0AC5DC4E-7FC7-3C44-B6C3-C5C963A3BD15}" type="presParOf" srcId="{93E16342-BB08-4E41-83E1-3A722229ACA4}" destId="{EA432793-3FF8-6947-9251-80C64F361D08}" srcOrd="3" destOrd="0" presId="urn:microsoft.com/office/officeart/2005/8/layout/cycle7"/>
    <dgm:cxn modelId="{91FF8B41-F646-A54F-9353-6211B3E19EC1}" type="presParOf" srcId="{EA432793-3FF8-6947-9251-80C64F361D08}" destId="{C28E9EAC-FBC9-8247-A804-4F05B56C4851}" srcOrd="0" destOrd="0" presId="urn:microsoft.com/office/officeart/2005/8/layout/cycle7"/>
    <dgm:cxn modelId="{56C09585-C20A-F44F-9690-5B8E051C9ADF}" type="presParOf" srcId="{93E16342-BB08-4E41-83E1-3A722229ACA4}" destId="{25AD14E3-365C-4B4A-90F0-4C4346667F25}" srcOrd="4" destOrd="0" presId="urn:microsoft.com/office/officeart/2005/8/layout/cycle7"/>
    <dgm:cxn modelId="{5B24AF57-4BFE-7E46-B0E8-D74615C12534}" type="presParOf" srcId="{93E16342-BB08-4E41-83E1-3A722229ACA4}" destId="{9AA2A869-668F-5649-9EB3-77B7339B28F4}" srcOrd="5" destOrd="0" presId="urn:microsoft.com/office/officeart/2005/8/layout/cycle7"/>
    <dgm:cxn modelId="{F9FA15F0-5188-8447-BC18-75787F79F2E3}" type="presParOf" srcId="{9AA2A869-668F-5649-9EB3-77B7339B28F4}" destId="{52959530-17C0-1244-B61E-B7F51E23189A}"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8D3E0F-73BE-9E4D-843E-3C09DBECC2D2}" type="doc">
      <dgm:prSet loTypeId="urn:microsoft.com/office/officeart/2005/8/layout/radial1" loCatId="" qsTypeId="urn:microsoft.com/office/officeart/2005/8/quickstyle/simple5" qsCatId="simple" csTypeId="urn:microsoft.com/office/officeart/2005/8/colors/accent3_2" csCatId="accent3" phldr="1"/>
      <dgm:spPr/>
      <dgm:t>
        <a:bodyPr/>
        <a:lstStyle/>
        <a:p>
          <a:endParaRPr lang="en-US"/>
        </a:p>
      </dgm:t>
    </dgm:pt>
    <dgm:pt modelId="{0CD81689-C9D2-0047-B7C0-CD691949CE76}">
      <dgm:prSet phldrT="[Text]"/>
      <dgm:spPr>
        <a:gradFill rotWithShape="0">
          <a:gsLst>
            <a:gs pos="0">
              <a:schemeClr val="accent3"/>
            </a:gs>
            <a:gs pos="57000">
              <a:schemeClr val="accent3">
                <a:hueOff val="0"/>
                <a:satOff val="0"/>
                <a:lumOff val="0"/>
                <a:alphaOff val="0"/>
                <a:shade val="94000"/>
                <a:satMod val="135000"/>
              </a:schemeClr>
            </a:gs>
          </a:gsLst>
        </a:gradFill>
      </dgm:spPr>
      <dgm:t>
        <a:bodyPr/>
        <a:lstStyle/>
        <a:p>
          <a:r>
            <a:rPr lang="en-US" b="1" dirty="0" smtClean="0">
              <a:solidFill>
                <a:schemeClr val="tx1"/>
              </a:solidFill>
            </a:rPr>
            <a:t>Quality of Life</a:t>
          </a:r>
          <a:endParaRPr lang="en-US" b="1" dirty="0">
            <a:solidFill>
              <a:schemeClr val="tx1"/>
            </a:solidFill>
          </a:endParaRPr>
        </a:p>
      </dgm:t>
    </dgm:pt>
    <dgm:pt modelId="{4DE930EB-2259-AB4D-8F18-C5A44C88C8EF}" type="parTrans" cxnId="{E6D0D449-4263-B647-8578-426F7567299F}">
      <dgm:prSet/>
      <dgm:spPr/>
      <dgm:t>
        <a:bodyPr/>
        <a:lstStyle/>
        <a:p>
          <a:endParaRPr lang="en-US"/>
        </a:p>
      </dgm:t>
    </dgm:pt>
    <dgm:pt modelId="{93F96792-B500-4E4B-A40D-E7ABFC197BB8}" type="sibTrans" cxnId="{E6D0D449-4263-B647-8578-426F7567299F}">
      <dgm:prSet/>
      <dgm:spPr/>
      <dgm:t>
        <a:bodyPr/>
        <a:lstStyle/>
        <a:p>
          <a:endParaRPr lang="en-US"/>
        </a:p>
      </dgm:t>
    </dgm:pt>
    <dgm:pt modelId="{DF7C6596-8F41-BA4A-9B6A-C978284646BA}">
      <dgm:prSet phldrT="[Text]"/>
      <dgm:spPr/>
      <dgm:t>
        <a:bodyPr/>
        <a:lstStyle/>
        <a:p>
          <a:r>
            <a:rPr lang="en-US" dirty="0" smtClean="0"/>
            <a:t>Health</a:t>
          </a:r>
          <a:endParaRPr lang="en-US" dirty="0"/>
        </a:p>
      </dgm:t>
    </dgm:pt>
    <dgm:pt modelId="{31105954-BCD6-0640-8E07-0D30AC7182D9}" type="parTrans" cxnId="{F75F4095-5ABF-3E44-A9ED-B84A53207FF7}">
      <dgm:prSet/>
      <dgm:spPr/>
      <dgm:t>
        <a:bodyPr/>
        <a:lstStyle/>
        <a:p>
          <a:endParaRPr lang="en-US"/>
        </a:p>
      </dgm:t>
    </dgm:pt>
    <dgm:pt modelId="{0BF8DC93-BACD-C04A-9501-8B9EE1D2B97C}" type="sibTrans" cxnId="{F75F4095-5ABF-3E44-A9ED-B84A53207FF7}">
      <dgm:prSet/>
      <dgm:spPr/>
      <dgm:t>
        <a:bodyPr/>
        <a:lstStyle/>
        <a:p>
          <a:endParaRPr lang="en-US"/>
        </a:p>
      </dgm:t>
    </dgm:pt>
    <dgm:pt modelId="{E7581687-1593-9744-92EB-326B02A3BD83}">
      <dgm:prSet phldrT="[Text]"/>
      <dgm:spPr/>
      <dgm:t>
        <a:bodyPr/>
        <a:lstStyle/>
        <a:p>
          <a:r>
            <a:rPr lang="en-US" dirty="0" smtClean="0"/>
            <a:t>Social Relationships</a:t>
          </a:r>
          <a:endParaRPr lang="en-US" dirty="0"/>
        </a:p>
      </dgm:t>
    </dgm:pt>
    <dgm:pt modelId="{A549827F-B911-7F40-A5DB-DE8DB90107B6}" type="parTrans" cxnId="{5BCC709C-6D28-AE4A-9022-3D1048E6A285}">
      <dgm:prSet/>
      <dgm:spPr/>
      <dgm:t>
        <a:bodyPr/>
        <a:lstStyle/>
        <a:p>
          <a:endParaRPr lang="en-US"/>
        </a:p>
      </dgm:t>
    </dgm:pt>
    <dgm:pt modelId="{63418D05-A1E5-C744-9D70-B73AB0322167}" type="sibTrans" cxnId="{5BCC709C-6D28-AE4A-9022-3D1048E6A285}">
      <dgm:prSet/>
      <dgm:spPr/>
      <dgm:t>
        <a:bodyPr/>
        <a:lstStyle/>
        <a:p>
          <a:endParaRPr lang="en-US"/>
        </a:p>
      </dgm:t>
    </dgm:pt>
    <dgm:pt modelId="{BE4206D2-3889-C046-8EC3-1D7C1214254B}">
      <dgm:prSet phldrT="[Text]"/>
      <dgm:spPr/>
      <dgm:t>
        <a:bodyPr/>
        <a:lstStyle/>
        <a:p>
          <a:r>
            <a:rPr lang="en-US" dirty="0" smtClean="0"/>
            <a:t>Work</a:t>
          </a:r>
          <a:endParaRPr lang="en-US" dirty="0"/>
        </a:p>
      </dgm:t>
    </dgm:pt>
    <dgm:pt modelId="{1C1C1719-5DD9-8D4F-9B6E-7A529AB33D57}" type="parTrans" cxnId="{1656EA8D-ABF1-7844-BDBB-950D0A465AD6}">
      <dgm:prSet/>
      <dgm:spPr/>
      <dgm:t>
        <a:bodyPr/>
        <a:lstStyle/>
        <a:p>
          <a:endParaRPr lang="en-US"/>
        </a:p>
      </dgm:t>
    </dgm:pt>
    <dgm:pt modelId="{7AB1AC51-799E-FF4A-991E-EEC3E1C4871C}" type="sibTrans" cxnId="{1656EA8D-ABF1-7844-BDBB-950D0A465AD6}">
      <dgm:prSet/>
      <dgm:spPr/>
      <dgm:t>
        <a:bodyPr/>
        <a:lstStyle/>
        <a:p>
          <a:endParaRPr lang="en-US"/>
        </a:p>
      </dgm:t>
    </dgm:pt>
    <dgm:pt modelId="{C559EBF0-DC6A-2643-B55A-B95474F3208E}">
      <dgm:prSet phldrT="[Text]"/>
      <dgm:spPr/>
      <dgm:t>
        <a:bodyPr/>
        <a:lstStyle/>
        <a:p>
          <a:r>
            <a:rPr lang="en-US" dirty="0" smtClean="0"/>
            <a:t>Financial</a:t>
          </a:r>
          <a:endParaRPr lang="en-US" dirty="0"/>
        </a:p>
      </dgm:t>
    </dgm:pt>
    <dgm:pt modelId="{FC7A6AD1-CDE4-754D-B584-B4ACA8FCFBE1}" type="parTrans" cxnId="{24488724-10B6-434F-B167-FFE170F40028}">
      <dgm:prSet/>
      <dgm:spPr/>
      <dgm:t>
        <a:bodyPr/>
        <a:lstStyle/>
        <a:p>
          <a:endParaRPr lang="en-US"/>
        </a:p>
      </dgm:t>
    </dgm:pt>
    <dgm:pt modelId="{151DB7BA-A6CC-1A40-A04D-0C2E0F51B9A8}" type="sibTrans" cxnId="{24488724-10B6-434F-B167-FFE170F40028}">
      <dgm:prSet/>
      <dgm:spPr/>
      <dgm:t>
        <a:bodyPr/>
        <a:lstStyle/>
        <a:p>
          <a:endParaRPr lang="en-US"/>
        </a:p>
      </dgm:t>
    </dgm:pt>
    <dgm:pt modelId="{79A3884A-1A64-D344-8778-EBCF3A930965}">
      <dgm:prSet/>
      <dgm:spPr/>
      <dgm:t>
        <a:bodyPr/>
        <a:lstStyle/>
        <a:p>
          <a:r>
            <a:rPr lang="en-US" dirty="0" smtClean="0"/>
            <a:t>Belonging</a:t>
          </a:r>
          <a:endParaRPr lang="en-US" dirty="0"/>
        </a:p>
      </dgm:t>
    </dgm:pt>
    <dgm:pt modelId="{E99531CC-F6D8-AD4B-B53A-11F1253D19E5}" type="parTrans" cxnId="{D6AFB111-DBA4-0B48-AF44-DA2F62029585}">
      <dgm:prSet/>
      <dgm:spPr/>
      <dgm:t>
        <a:bodyPr/>
        <a:lstStyle/>
        <a:p>
          <a:endParaRPr lang="en-US"/>
        </a:p>
      </dgm:t>
    </dgm:pt>
    <dgm:pt modelId="{06E704A2-F1C7-094C-A7D1-22699BE1FA67}" type="sibTrans" cxnId="{D6AFB111-DBA4-0B48-AF44-DA2F62029585}">
      <dgm:prSet/>
      <dgm:spPr/>
      <dgm:t>
        <a:bodyPr/>
        <a:lstStyle/>
        <a:p>
          <a:endParaRPr lang="en-US"/>
        </a:p>
      </dgm:t>
    </dgm:pt>
    <dgm:pt modelId="{68D072D1-794A-D049-A3C2-A3B8468F1853}">
      <dgm:prSet/>
      <dgm:spPr/>
      <dgm:t>
        <a:bodyPr/>
        <a:lstStyle/>
        <a:p>
          <a:r>
            <a:rPr lang="en-US" dirty="0" smtClean="0"/>
            <a:t>Personal Safety</a:t>
          </a:r>
        </a:p>
      </dgm:t>
    </dgm:pt>
    <dgm:pt modelId="{CBA1099D-3DC1-424C-BB31-512358C44401}" type="parTrans" cxnId="{0813039D-402E-B548-B1B9-0D360F95E7C1}">
      <dgm:prSet/>
      <dgm:spPr/>
      <dgm:t>
        <a:bodyPr/>
        <a:lstStyle/>
        <a:p>
          <a:endParaRPr lang="en-US"/>
        </a:p>
      </dgm:t>
    </dgm:pt>
    <dgm:pt modelId="{C71E0466-4A20-2343-8F5A-30770F81286C}" type="sibTrans" cxnId="{0813039D-402E-B548-B1B9-0D360F95E7C1}">
      <dgm:prSet/>
      <dgm:spPr/>
      <dgm:t>
        <a:bodyPr/>
        <a:lstStyle/>
        <a:p>
          <a:endParaRPr lang="en-US"/>
        </a:p>
      </dgm:t>
    </dgm:pt>
    <dgm:pt modelId="{2A7DA956-11D4-A149-BBAF-82C3BEB4670D}">
      <dgm:prSet/>
      <dgm:spPr/>
      <dgm:t>
        <a:bodyPr/>
        <a:lstStyle/>
        <a:p>
          <a:r>
            <a:rPr lang="en-US" dirty="0" smtClean="0"/>
            <a:t>Environment</a:t>
          </a:r>
          <a:endParaRPr lang="en-US" dirty="0"/>
        </a:p>
      </dgm:t>
    </dgm:pt>
    <dgm:pt modelId="{D4023FEE-0C8A-7349-A00F-A973BF4CD96E}" type="parTrans" cxnId="{0CC25F00-3671-8E41-91F2-A6F0740C3849}">
      <dgm:prSet/>
      <dgm:spPr/>
      <dgm:t>
        <a:bodyPr/>
        <a:lstStyle/>
        <a:p>
          <a:endParaRPr lang="en-US"/>
        </a:p>
      </dgm:t>
    </dgm:pt>
    <dgm:pt modelId="{EFA9EFB3-A82F-6547-BBA0-58A39E131DED}" type="sibTrans" cxnId="{0CC25F00-3671-8E41-91F2-A6F0740C3849}">
      <dgm:prSet/>
      <dgm:spPr/>
      <dgm:t>
        <a:bodyPr/>
        <a:lstStyle/>
        <a:p>
          <a:endParaRPr lang="en-US"/>
        </a:p>
      </dgm:t>
    </dgm:pt>
    <dgm:pt modelId="{74DA11F5-94F1-684A-85FF-89EB6DCA48CC}">
      <dgm:prSet/>
      <dgm:spPr/>
      <dgm:t>
        <a:bodyPr/>
        <a:lstStyle/>
        <a:p>
          <a:r>
            <a:rPr lang="en-US" dirty="0" smtClean="0"/>
            <a:t>Emotional</a:t>
          </a:r>
          <a:endParaRPr lang="en-US" dirty="0"/>
        </a:p>
      </dgm:t>
    </dgm:pt>
    <dgm:pt modelId="{48E5075D-25D0-AD41-AAD8-F89267334C07}" type="parTrans" cxnId="{F13E3592-BEC2-0747-BEE8-DE4B21A8C0CF}">
      <dgm:prSet/>
      <dgm:spPr/>
      <dgm:t>
        <a:bodyPr/>
        <a:lstStyle/>
        <a:p>
          <a:endParaRPr lang="en-US"/>
        </a:p>
      </dgm:t>
    </dgm:pt>
    <dgm:pt modelId="{C26EF601-080E-254A-8A1B-DDA09CD2EC04}" type="sibTrans" cxnId="{F13E3592-BEC2-0747-BEE8-DE4B21A8C0CF}">
      <dgm:prSet/>
      <dgm:spPr/>
      <dgm:t>
        <a:bodyPr/>
        <a:lstStyle/>
        <a:p>
          <a:endParaRPr lang="en-US"/>
        </a:p>
      </dgm:t>
    </dgm:pt>
    <dgm:pt modelId="{F3503645-6AAA-2F43-BE28-B52F896203DA}" type="pres">
      <dgm:prSet presAssocID="{B18D3E0F-73BE-9E4D-843E-3C09DBECC2D2}" presName="cycle" presStyleCnt="0">
        <dgm:presLayoutVars>
          <dgm:chMax val="1"/>
          <dgm:dir/>
          <dgm:animLvl val="ctr"/>
          <dgm:resizeHandles val="exact"/>
        </dgm:presLayoutVars>
      </dgm:prSet>
      <dgm:spPr/>
      <dgm:t>
        <a:bodyPr/>
        <a:lstStyle/>
        <a:p>
          <a:endParaRPr lang="en-US"/>
        </a:p>
      </dgm:t>
    </dgm:pt>
    <dgm:pt modelId="{5D38C449-80BC-EF49-8AAD-3511E55738D2}" type="pres">
      <dgm:prSet presAssocID="{0CD81689-C9D2-0047-B7C0-CD691949CE76}" presName="centerShape" presStyleLbl="node0" presStyleIdx="0" presStyleCnt="1"/>
      <dgm:spPr/>
      <dgm:t>
        <a:bodyPr/>
        <a:lstStyle/>
        <a:p>
          <a:endParaRPr lang="en-US"/>
        </a:p>
      </dgm:t>
    </dgm:pt>
    <dgm:pt modelId="{7FCB3076-A3B0-CA4F-844A-98CBEE4F160B}" type="pres">
      <dgm:prSet presAssocID="{31105954-BCD6-0640-8E07-0D30AC7182D9}" presName="Name9" presStyleLbl="parChTrans1D2" presStyleIdx="0" presStyleCnt="8"/>
      <dgm:spPr/>
      <dgm:t>
        <a:bodyPr/>
        <a:lstStyle/>
        <a:p>
          <a:endParaRPr lang="en-US"/>
        </a:p>
      </dgm:t>
    </dgm:pt>
    <dgm:pt modelId="{D6383F02-9CAB-1346-883D-86ECC1510019}" type="pres">
      <dgm:prSet presAssocID="{31105954-BCD6-0640-8E07-0D30AC7182D9}" presName="connTx" presStyleLbl="parChTrans1D2" presStyleIdx="0" presStyleCnt="8"/>
      <dgm:spPr/>
      <dgm:t>
        <a:bodyPr/>
        <a:lstStyle/>
        <a:p>
          <a:endParaRPr lang="en-US"/>
        </a:p>
      </dgm:t>
    </dgm:pt>
    <dgm:pt modelId="{73C850DE-9754-2447-A9D0-C76245B3E5E6}" type="pres">
      <dgm:prSet presAssocID="{DF7C6596-8F41-BA4A-9B6A-C978284646BA}" presName="node" presStyleLbl="node1" presStyleIdx="0" presStyleCnt="8">
        <dgm:presLayoutVars>
          <dgm:bulletEnabled val="1"/>
        </dgm:presLayoutVars>
      </dgm:prSet>
      <dgm:spPr/>
      <dgm:t>
        <a:bodyPr/>
        <a:lstStyle/>
        <a:p>
          <a:endParaRPr lang="en-US"/>
        </a:p>
      </dgm:t>
    </dgm:pt>
    <dgm:pt modelId="{EF3FC3B1-021D-FD4D-AF58-747313208A0B}" type="pres">
      <dgm:prSet presAssocID="{A549827F-B911-7F40-A5DB-DE8DB90107B6}" presName="Name9" presStyleLbl="parChTrans1D2" presStyleIdx="1" presStyleCnt="8"/>
      <dgm:spPr/>
      <dgm:t>
        <a:bodyPr/>
        <a:lstStyle/>
        <a:p>
          <a:endParaRPr lang="en-US"/>
        </a:p>
      </dgm:t>
    </dgm:pt>
    <dgm:pt modelId="{96DFA390-BB70-2A4E-AC13-D2BBB125866E}" type="pres">
      <dgm:prSet presAssocID="{A549827F-B911-7F40-A5DB-DE8DB90107B6}" presName="connTx" presStyleLbl="parChTrans1D2" presStyleIdx="1" presStyleCnt="8"/>
      <dgm:spPr/>
      <dgm:t>
        <a:bodyPr/>
        <a:lstStyle/>
        <a:p>
          <a:endParaRPr lang="en-US"/>
        </a:p>
      </dgm:t>
    </dgm:pt>
    <dgm:pt modelId="{3BF50FDB-808C-084F-8964-0B4D5CC12F18}" type="pres">
      <dgm:prSet presAssocID="{E7581687-1593-9744-92EB-326B02A3BD83}" presName="node" presStyleLbl="node1" presStyleIdx="1" presStyleCnt="8">
        <dgm:presLayoutVars>
          <dgm:bulletEnabled val="1"/>
        </dgm:presLayoutVars>
      </dgm:prSet>
      <dgm:spPr/>
      <dgm:t>
        <a:bodyPr/>
        <a:lstStyle/>
        <a:p>
          <a:endParaRPr lang="en-US"/>
        </a:p>
      </dgm:t>
    </dgm:pt>
    <dgm:pt modelId="{43FE37A5-18DD-2747-A989-3A6F133751DE}" type="pres">
      <dgm:prSet presAssocID="{1C1C1719-5DD9-8D4F-9B6E-7A529AB33D57}" presName="Name9" presStyleLbl="parChTrans1D2" presStyleIdx="2" presStyleCnt="8"/>
      <dgm:spPr/>
      <dgm:t>
        <a:bodyPr/>
        <a:lstStyle/>
        <a:p>
          <a:endParaRPr lang="en-US"/>
        </a:p>
      </dgm:t>
    </dgm:pt>
    <dgm:pt modelId="{AC53B15A-0914-0040-8E69-6F4FF791073F}" type="pres">
      <dgm:prSet presAssocID="{1C1C1719-5DD9-8D4F-9B6E-7A529AB33D57}" presName="connTx" presStyleLbl="parChTrans1D2" presStyleIdx="2" presStyleCnt="8"/>
      <dgm:spPr/>
      <dgm:t>
        <a:bodyPr/>
        <a:lstStyle/>
        <a:p>
          <a:endParaRPr lang="en-US"/>
        </a:p>
      </dgm:t>
    </dgm:pt>
    <dgm:pt modelId="{D7A76077-4F73-D74E-A9A2-D4EFE44617C1}" type="pres">
      <dgm:prSet presAssocID="{BE4206D2-3889-C046-8EC3-1D7C1214254B}" presName="node" presStyleLbl="node1" presStyleIdx="2" presStyleCnt="8">
        <dgm:presLayoutVars>
          <dgm:bulletEnabled val="1"/>
        </dgm:presLayoutVars>
      </dgm:prSet>
      <dgm:spPr/>
      <dgm:t>
        <a:bodyPr/>
        <a:lstStyle/>
        <a:p>
          <a:endParaRPr lang="en-US"/>
        </a:p>
      </dgm:t>
    </dgm:pt>
    <dgm:pt modelId="{44EE35BA-1AE8-944F-AC66-F9A71B923817}" type="pres">
      <dgm:prSet presAssocID="{FC7A6AD1-CDE4-754D-B584-B4ACA8FCFBE1}" presName="Name9" presStyleLbl="parChTrans1D2" presStyleIdx="3" presStyleCnt="8"/>
      <dgm:spPr/>
      <dgm:t>
        <a:bodyPr/>
        <a:lstStyle/>
        <a:p>
          <a:endParaRPr lang="en-US"/>
        </a:p>
      </dgm:t>
    </dgm:pt>
    <dgm:pt modelId="{2E672CC7-84A0-E84B-BA53-7759452574BD}" type="pres">
      <dgm:prSet presAssocID="{FC7A6AD1-CDE4-754D-B584-B4ACA8FCFBE1}" presName="connTx" presStyleLbl="parChTrans1D2" presStyleIdx="3" presStyleCnt="8"/>
      <dgm:spPr/>
      <dgm:t>
        <a:bodyPr/>
        <a:lstStyle/>
        <a:p>
          <a:endParaRPr lang="en-US"/>
        </a:p>
      </dgm:t>
    </dgm:pt>
    <dgm:pt modelId="{1A685E03-CAF0-5841-BD2C-8667D3FE9A3C}" type="pres">
      <dgm:prSet presAssocID="{C559EBF0-DC6A-2643-B55A-B95474F3208E}" presName="node" presStyleLbl="node1" presStyleIdx="3" presStyleCnt="8">
        <dgm:presLayoutVars>
          <dgm:bulletEnabled val="1"/>
        </dgm:presLayoutVars>
      </dgm:prSet>
      <dgm:spPr/>
      <dgm:t>
        <a:bodyPr/>
        <a:lstStyle/>
        <a:p>
          <a:endParaRPr lang="en-US"/>
        </a:p>
      </dgm:t>
    </dgm:pt>
    <dgm:pt modelId="{E0000133-7869-104C-BF17-551DF90F7102}" type="pres">
      <dgm:prSet presAssocID="{E99531CC-F6D8-AD4B-B53A-11F1253D19E5}" presName="Name9" presStyleLbl="parChTrans1D2" presStyleIdx="4" presStyleCnt="8"/>
      <dgm:spPr/>
      <dgm:t>
        <a:bodyPr/>
        <a:lstStyle/>
        <a:p>
          <a:endParaRPr lang="en-US"/>
        </a:p>
      </dgm:t>
    </dgm:pt>
    <dgm:pt modelId="{240881EA-5342-3341-B855-AD7EBA3ED847}" type="pres">
      <dgm:prSet presAssocID="{E99531CC-F6D8-AD4B-B53A-11F1253D19E5}" presName="connTx" presStyleLbl="parChTrans1D2" presStyleIdx="4" presStyleCnt="8"/>
      <dgm:spPr/>
      <dgm:t>
        <a:bodyPr/>
        <a:lstStyle/>
        <a:p>
          <a:endParaRPr lang="en-US"/>
        </a:p>
      </dgm:t>
    </dgm:pt>
    <dgm:pt modelId="{5B06D5EF-A12D-B747-B496-5C9D89CD7831}" type="pres">
      <dgm:prSet presAssocID="{79A3884A-1A64-D344-8778-EBCF3A930965}" presName="node" presStyleLbl="node1" presStyleIdx="4" presStyleCnt="8">
        <dgm:presLayoutVars>
          <dgm:bulletEnabled val="1"/>
        </dgm:presLayoutVars>
      </dgm:prSet>
      <dgm:spPr/>
      <dgm:t>
        <a:bodyPr/>
        <a:lstStyle/>
        <a:p>
          <a:endParaRPr lang="en-US"/>
        </a:p>
      </dgm:t>
    </dgm:pt>
    <dgm:pt modelId="{28E9C642-D9D3-EF4A-836F-B2F368B07671}" type="pres">
      <dgm:prSet presAssocID="{CBA1099D-3DC1-424C-BB31-512358C44401}" presName="Name9" presStyleLbl="parChTrans1D2" presStyleIdx="5" presStyleCnt="8"/>
      <dgm:spPr/>
      <dgm:t>
        <a:bodyPr/>
        <a:lstStyle/>
        <a:p>
          <a:endParaRPr lang="en-US"/>
        </a:p>
      </dgm:t>
    </dgm:pt>
    <dgm:pt modelId="{AE321EB5-2B7B-7741-A53C-2D39CEEE7D8F}" type="pres">
      <dgm:prSet presAssocID="{CBA1099D-3DC1-424C-BB31-512358C44401}" presName="connTx" presStyleLbl="parChTrans1D2" presStyleIdx="5" presStyleCnt="8"/>
      <dgm:spPr/>
      <dgm:t>
        <a:bodyPr/>
        <a:lstStyle/>
        <a:p>
          <a:endParaRPr lang="en-US"/>
        </a:p>
      </dgm:t>
    </dgm:pt>
    <dgm:pt modelId="{8AA607ED-A2BD-7C4C-A909-18C6AC5E6C4E}" type="pres">
      <dgm:prSet presAssocID="{68D072D1-794A-D049-A3C2-A3B8468F1853}" presName="node" presStyleLbl="node1" presStyleIdx="5" presStyleCnt="8">
        <dgm:presLayoutVars>
          <dgm:bulletEnabled val="1"/>
        </dgm:presLayoutVars>
      </dgm:prSet>
      <dgm:spPr/>
      <dgm:t>
        <a:bodyPr/>
        <a:lstStyle/>
        <a:p>
          <a:endParaRPr lang="en-US"/>
        </a:p>
      </dgm:t>
    </dgm:pt>
    <dgm:pt modelId="{E6BB15B8-6C8C-974E-B83A-F1D35961DCE8}" type="pres">
      <dgm:prSet presAssocID="{D4023FEE-0C8A-7349-A00F-A973BF4CD96E}" presName="Name9" presStyleLbl="parChTrans1D2" presStyleIdx="6" presStyleCnt="8"/>
      <dgm:spPr/>
      <dgm:t>
        <a:bodyPr/>
        <a:lstStyle/>
        <a:p>
          <a:endParaRPr lang="en-US"/>
        </a:p>
      </dgm:t>
    </dgm:pt>
    <dgm:pt modelId="{74DF5829-6851-D649-8BE8-937B4B2A8B55}" type="pres">
      <dgm:prSet presAssocID="{D4023FEE-0C8A-7349-A00F-A973BF4CD96E}" presName="connTx" presStyleLbl="parChTrans1D2" presStyleIdx="6" presStyleCnt="8"/>
      <dgm:spPr/>
      <dgm:t>
        <a:bodyPr/>
        <a:lstStyle/>
        <a:p>
          <a:endParaRPr lang="en-US"/>
        </a:p>
      </dgm:t>
    </dgm:pt>
    <dgm:pt modelId="{A2E7B40C-111A-9C4A-AC96-1024C66269D4}" type="pres">
      <dgm:prSet presAssocID="{2A7DA956-11D4-A149-BBAF-82C3BEB4670D}" presName="node" presStyleLbl="node1" presStyleIdx="6" presStyleCnt="8">
        <dgm:presLayoutVars>
          <dgm:bulletEnabled val="1"/>
        </dgm:presLayoutVars>
      </dgm:prSet>
      <dgm:spPr/>
      <dgm:t>
        <a:bodyPr/>
        <a:lstStyle/>
        <a:p>
          <a:endParaRPr lang="en-US"/>
        </a:p>
      </dgm:t>
    </dgm:pt>
    <dgm:pt modelId="{87630808-8999-D241-9C8A-081254212AEB}" type="pres">
      <dgm:prSet presAssocID="{48E5075D-25D0-AD41-AAD8-F89267334C07}" presName="Name9" presStyleLbl="parChTrans1D2" presStyleIdx="7" presStyleCnt="8"/>
      <dgm:spPr/>
      <dgm:t>
        <a:bodyPr/>
        <a:lstStyle/>
        <a:p>
          <a:endParaRPr lang="en-US"/>
        </a:p>
      </dgm:t>
    </dgm:pt>
    <dgm:pt modelId="{C667AC41-E47D-9648-AAB6-DE9E893368ED}" type="pres">
      <dgm:prSet presAssocID="{48E5075D-25D0-AD41-AAD8-F89267334C07}" presName="connTx" presStyleLbl="parChTrans1D2" presStyleIdx="7" presStyleCnt="8"/>
      <dgm:spPr/>
      <dgm:t>
        <a:bodyPr/>
        <a:lstStyle/>
        <a:p>
          <a:endParaRPr lang="en-US"/>
        </a:p>
      </dgm:t>
    </dgm:pt>
    <dgm:pt modelId="{7A152E62-79A1-204B-BFCA-857248E680C2}" type="pres">
      <dgm:prSet presAssocID="{74DA11F5-94F1-684A-85FF-89EB6DCA48CC}" presName="node" presStyleLbl="node1" presStyleIdx="7" presStyleCnt="8">
        <dgm:presLayoutVars>
          <dgm:bulletEnabled val="1"/>
        </dgm:presLayoutVars>
      </dgm:prSet>
      <dgm:spPr/>
      <dgm:t>
        <a:bodyPr/>
        <a:lstStyle/>
        <a:p>
          <a:endParaRPr lang="en-US"/>
        </a:p>
      </dgm:t>
    </dgm:pt>
  </dgm:ptLst>
  <dgm:cxnLst>
    <dgm:cxn modelId="{9FCAC6BF-0DCE-624E-8256-63171BCF6E9F}" type="presOf" srcId="{48E5075D-25D0-AD41-AAD8-F89267334C07}" destId="{87630808-8999-D241-9C8A-081254212AEB}" srcOrd="0" destOrd="0" presId="urn:microsoft.com/office/officeart/2005/8/layout/radial1"/>
    <dgm:cxn modelId="{18D60254-B8FA-A140-A563-5EFF30CEACFD}" type="presOf" srcId="{D4023FEE-0C8A-7349-A00F-A973BF4CD96E}" destId="{74DF5829-6851-D649-8BE8-937B4B2A8B55}" srcOrd="1" destOrd="0" presId="urn:microsoft.com/office/officeart/2005/8/layout/radial1"/>
    <dgm:cxn modelId="{F80A5C18-B491-CC45-935C-A6446F160C4B}" type="presOf" srcId="{A549827F-B911-7F40-A5DB-DE8DB90107B6}" destId="{96DFA390-BB70-2A4E-AC13-D2BBB125866E}" srcOrd="1" destOrd="0" presId="urn:microsoft.com/office/officeart/2005/8/layout/radial1"/>
    <dgm:cxn modelId="{E758C825-FCB9-5640-9B34-5C5464FE5E83}" type="presOf" srcId="{31105954-BCD6-0640-8E07-0D30AC7182D9}" destId="{D6383F02-9CAB-1346-883D-86ECC1510019}" srcOrd="1" destOrd="0" presId="urn:microsoft.com/office/officeart/2005/8/layout/radial1"/>
    <dgm:cxn modelId="{E6D0D449-4263-B647-8578-426F7567299F}" srcId="{B18D3E0F-73BE-9E4D-843E-3C09DBECC2D2}" destId="{0CD81689-C9D2-0047-B7C0-CD691949CE76}" srcOrd="0" destOrd="0" parTransId="{4DE930EB-2259-AB4D-8F18-C5A44C88C8EF}" sibTransId="{93F96792-B500-4E4B-A40D-E7ABFC197BB8}"/>
    <dgm:cxn modelId="{CBA5B6DF-F617-D242-88F0-ADE00638581A}" type="presOf" srcId="{79A3884A-1A64-D344-8778-EBCF3A930965}" destId="{5B06D5EF-A12D-B747-B496-5C9D89CD7831}" srcOrd="0" destOrd="0" presId="urn:microsoft.com/office/officeart/2005/8/layout/radial1"/>
    <dgm:cxn modelId="{34DBA7EC-CD19-834B-BE99-C08C113E5FC2}" type="presOf" srcId="{1C1C1719-5DD9-8D4F-9B6E-7A529AB33D57}" destId="{43FE37A5-18DD-2747-A989-3A6F133751DE}" srcOrd="0" destOrd="0" presId="urn:microsoft.com/office/officeart/2005/8/layout/radial1"/>
    <dgm:cxn modelId="{194766DA-6BA2-1B4F-96A1-514807C541F0}" type="presOf" srcId="{E99531CC-F6D8-AD4B-B53A-11F1253D19E5}" destId="{240881EA-5342-3341-B855-AD7EBA3ED847}" srcOrd="1" destOrd="0" presId="urn:microsoft.com/office/officeart/2005/8/layout/radial1"/>
    <dgm:cxn modelId="{B62E4114-EAE1-D944-BFB0-8DA7BFFFB5C1}" type="presOf" srcId="{E99531CC-F6D8-AD4B-B53A-11F1253D19E5}" destId="{E0000133-7869-104C-BF17-551DF90F7102}" srcOrd="0" destOrd="0" presId="urn:microsoft.com/office/officeart/2005/8/layout/radial1"/>
    <dgm:cxn modelId="{644ABD47-87F8-D34E-B71B-6FEDD3040604}" type="presOf" srcId="{DF7C6596-8F41-BA4A-9B6A-C978284646BA}" destId="{73C850DE-9754-2447-A9D0-C76245B3E5E6}" srcOrd="0" destOrd="0" presId="urn:microsoft.com/office/officeart/2005/8/layout/radial1"/>
    <dgm:cxn modelId="{1656EA8D-ABF1-7844-BDBB-950D0A465AD6}" srcId="{0CD81689-C9D2-0047-B7C0-CD691949CE76}" destId="{BE4206D2-3889-C046-8EC3-1D7C1214254B}" srcOrd="2" destOrd="0" parTransId="{1C1C1719-5DD9-8D4F-9B6E-7A529AB33D57}" sibTransId="{7AB1AC51-799E-FF4A-991E-EEC3E1C4871C}"/>
    <dgm:cxn modelId="{F2589F2B-2C5E-6A4C-A73A-633E77AE86E8}" type="presOf" srcId="{48E5075D-25D0-AD41-AAD8-F89267334C07}" destId="{C667AC41-E47D-9648-AAB6-DE9E893368ED}" srcOrd="1" destOrd="0" presId="urn:microsoft.com/office/officeart/2005/8/layout/radial1"/>
    <dgm:cxn modelId="{F8819EB7-9901-5A48-A896-B04966397D1A}" type="presOf" srcId="{31105954-BCD6-0640-8E07-0D30AC7182D9}" destId="{7FCB3076-A3B0-CA4F-844A-98CBEE4F160B}" srcOrd="0" destOrd="0" presId="urn:microsoft.com/office/officeart/2005/8/layout/radial1"/>
    <dgm:cxn modelId="{D279049E-584F-3744-BA6C-AE53D57111E6}" type="presOf" srcId="{CBA1099D-3DC1-424C-BB31-512358C44401}" destId="{28E9C642-D9D3-EF4A-836F-B2F368B07671}" srcOrd="0" destOrd="0" presId="urn:microsoft.com/office/officeart/2005/8/layout/radial1"/>
    <dgm:cxn modelId="{E8169220-A160-A341-8802-6174EAD447D9}" type="presOf" srcId="{D4023FEE-0C8A-7349-A00F-A973BF4CD96E}" destId="{E6BB15B8-6C8C-974E-B83A-F1D35961DCE8}" srcOrd="0" destOrd="0" presId="urn:microsoft.com/office/officeart/2005/8/layout/radial1"/>
    <dgm:cxn modelId="{0813039D-402E-B548-B1B9-0D360F95E7C1}" srcId="{0CD81689-C9D2-0047-B7C0-CD691949CE76}" destId="{68D072D1-794A-D049-A3C2-A3B8468F1853}" srcOrd="5" destOrd="0" parTransId="{CBA1099D-3DC1-424C-BB31-512358C44401}" sibTransId="{C71E0466-4A20-2343-8F5A-30770F81286C}"/>
    <dgm:cxn modelId="{873983A8-388A-C042-B01B-BA0B6FF2CE2B}" type="presOf" srcId="{0CD81689-C9D2-0047-B7C0-CD691949CE76}" destId="{5D38C449-80BC-EF49-8AAD-3511E55738D2}" srcOrd="0" destOrd="0" presId="urn:microsoft.com/office/officeart/2005/8/layout/radial1"/>
    <dgm:cxn modelId="{EDD77232-974B-1144-A70B-6F8F147E71E7}" type="presOf" srcId="{A549827F-B911-7F40-A5DB-DE8DB90107B6}" destId="{EF3FC3B1-021D-FD4D-AF58-747313208A0B}" srcOrd="0" destOrd="0" presId="urn:microsoft.com/office/officeart/2005/8/layout/radial1"/>
    <dgm:cxn modelId="{3037D46B-3851-4C43-AFD3-159CA8A5CF0C}" type="presOf" srcId="{74DA11F5-94F1-684A-85FF-89EB6DCA48CC}" destId="{7A152E62-79A1-204B-BFCA-857248E680C2}" srcOrd="0" destOrd="0" presId="urn:microsoft.com/office/officeart/2005/8/layout/radial1"/>
    <dgm:cxn modelId="{8077FD2D-5789-EC49-AC02-5A1EC51DAA71}" type="presOf" srcId="{1C1C1719-5DD9-8D4F-9B6E-7A529AB33D57}" destId="{AC53B15A-0914-0040-8E69-6F4FF791073F}" srcOrd="1" destOrd="0" presId="urn:microsoft.com/office/officeart/2005/8/layout/radial1"/>
    <dgm:cxn modelId="{BE9AB318-3633-5B45-AE47-28D2A5F1B2EB}" type="presOf" srcId="{CBA1099D-3DC1-424C-BB31-512358C44401}" destId="{AE321EB5-2B7B-7741-A53C-2D39CEEE7D8F}" srcOrd="1" destOrd="0" presId="urn:microsoft.com/office/officeart/2005/8/layout/radial1"/>
    <dgm:cxn modelId="{62AF9DD2-A0B1-4440-A85F-B479B7C236A2}" type="presOf" srcId="{68D072D1-794A-D049-A3C2-A3B8468F1853}" destId="{8AA607ED-A2BD-7C4C-A909-18C6AC5E6C4E}" srcOrd="0" destOrd="0" presId="urn:microsoft.com/office/officeart/2005/8/layout/radial1"/>
    <dgm:cxn modelId="{0CC25F00-3671-8E41-91F2-A6F0740C3849}" srcId="{0CD81689-C9D2-0047-B7C0-CD691949CE76}" destId="{2A7DA956-11D4-A149-BBAF-82C3BEB4670D}" srcOrd="6" destOrd="0" parTransId="{D4023FEE-0C8A-7349-A00F-A973BF4CD96E}" sibTransId="{EFA9EFB3-A82F-6547-BBA0-58A39E131DED}"/>
    <dgm:cxn modelId="{2A893F61-900C-B244-98E0-787285F05D45}" type="presOf" srcId="{2A7DA956-11D4-A149-BBAF-82C3BEB4670D}" destId="{A2E7B40C-111A-9C4A-AC96-1024C66269D4}" srcOrd="0" destOrd="0" presId="urn:microsoft.com/office/officeart/2005/8/layout/radial1"/>
    <dgm:cxn modelId="{F75F4095-5ABF-3E44-A9ED-B84A53207FF7}" srcId="{0CD81689-C9D2-0047-B7C0-CD691949CE76}" destId="{DF7C6596-8F41-BA4A-9B6A-C978284646BA}" srcOrd="0" destOrd="0" parTransId="{31105954-BCD6-0640-8E07-0D30AC7182D9}" sibTransId="{0BF8DC93-BACD-C04A-9501-8B9EE1D2B97C}"/>
    <dgm:cxn modelId="{F13E3592-BEC2-0747-BEE8-DE4B21A8C0CF}" srcId="{0CD81689-C9D2-0047-B7C0-CD691949CE76}" destId="{74DA11F5-94F1-684A-85FF-89EB6DCA48CC}" srcOrd="7" destOrd="0" parTransId="{48E5075D-25D0-AD41-AAD8-F89267334C07}" sibTransId="{C26EF601-080E-254A-8A1B-DDA09CD2EC04}"/>
    <dgm:cxn modelId="{D6AFB111-DBA4-0B48-AF44-DA2F62029585}" srcId="{0CD81689-C9D2-0047-B7C0-CD691949CE76}" destId="{79A3884A-1A64-D344-8778-EBCF3A930965}" srcOrd="4" destOrd="0" parTransId="{E99531CC-F6D8-AD4B-B53A-11F1253D19E5}" sibTransId="{06E704A2-F1C7-094C-A7D1-22699BE1FA67}"/>
    <dgm:cxn modelId="{E177B058-E631-FF42-A03E-886B95F506B1}" type="presOf" srcId="{FC7A6AD1-CDE4-754D-B584-B4ACA8FCFBE1}" destId="{44EE35BA-1AE8-944F-AC66-F9A71B923817}" srcOrd="0" destOrd="0" presId="urn:microsoft.com/office/officeart/2005/8/layout/radial1"/>
    <dgm:cxn modelId="{186FE45B-D38B-CF45-A8AE-4B6E0185B4EA}" type="presOf" srcId="{B18D3E0F-73BE-9E4D-843E-3C09DBECC2D2}" destId="{F3503645-6AAA-2F43-BE28-B52F896203DA}" srcOrd="0" destOrd="0" presId="urn:microsoft.com/office/officeart/2005/8/layout/radial1"/>
    <dgm:cxn modelId="{24488724-10B6-434F-B167-FFE170F40028}" srcId="{0CD81689-C9D2-0047-B7C0-CD691949CE76}" destId="{C559EBF0-DC6A-2643-B55A-B95474F3208E}" srcOrd="3" destOrd="0" parTransId="{FC7A6AD1-CDE4-754D-B584-B4ACA8FCFBE1}" sibTransId="{151DB7BA-A6CC-1A40-A04D-0C2E0F51B9A8}"/>
    <dgm:cxn modelId="{2B0219F8-562C-3042-AC05-40548B507EF4}" type="presOf" srcId="{FC7A6AD1-CDE4-754D-B584-B4ACA8FCFBE1}" destId="{2E672CC7-84A0-E84B-BA53-7759452574BD}" srcOrd="1" destOrd="0" presId="urn:microsoft.com/office/officeart/2005/8/layout/radial1"/>
    <dgm:cxn modelId="{FB6A7FAF-C26E-CD4B-BBE5-03E433A34711}" type="presOf" srcId="{C559EBF0-DC6A-2643-B55A-B95474F3208E}" destId="{1A685E03-CAF0-5841-BD2C-8667D3FE9A3C}" srcOrd="0" destOrd="0" presId="urn:microsoft.com/office/officeart/2005/8/layout/radial1"/>
    <dgm:cxn modelId="{A7D06688-50D2-3744-80A7-939E036FC4E7}" type="presOf" srcId="{BE4206D2-3889-C046-8EC3-1D7C1214254B}" destId="{D7A76077-4F73-D74E-A9A2-D4EFE44617C1}" srcOrd="0" destOrd="0" presId="urn:microsoft.com/office/officeart/2005/8/layout/radial1"/>
    <dgm:cxn modelId="{F9829657-6C66-D94E-8FE0-08A799DD26E8}" type="presOf" srcId="{E7581687-1593-9744-92EB-326B02A3BD83}" destId="{3BF50FDB-808C-084F-8964-0B4D5CC12F18}" srcOrd="0" destOrd="0" presId="urn:microsoft.com/office/officeart/2005/8/layout/radial1"/>
    <dgm:cxn modelId="{5BCC709C-6D28-AE4A-9022-3D1048E6A285}" srcId="{0CD81689-C9D2-0047-B7C0-CD691949CE76}" destId="{E7581687-1593-9744-92EB-326B02A3BD83}" srcOrd="1" destOrd="0" parTransId="{A549827F-B911-7F40-A5DB-DE8DB90107B6}" sibTransId="{63418D05-A1E5-C744-9D70-B73AB0322167}"/>
    <dgm:cxn modelId="{ADD66DAE-32EA-AC49-87D9-0056DF3CA57F}" type="presParOf" srcId="{F3503645-6AAA-2F43-BE28-B52F896203DA}" destId="{5D38C449-80BC-EF49-8AAD-3511E55738D2}" srcOrd="0" destOrd="0" presId="urn:microsoft.com/office/officeart/2005/8/layout/radial1"/>
    <dgm:cxn modelId="{5A913E37-0513-B341-B0A5-DFF332A457AF}" type="presParOf" srcId="{F3503645-6AAA-2F43-BE28-B52F896203DA}" destId="{7FCB3076-A3B0-CA4F-844A-98CBEE4F160B}" srcOrd="1" destOrd="0" presId="urn:microsoft.com/office/officeart/2005/8/layout/radial1"/>
    <dgm:cxn modelId="{3AC784A1-25F7-9541-9383-BC70B3C4AD2B}" type="presParOf" srcId="{7FCB3076-A3B0-CA4F-844A-98CBEE4F160B}" destId="{D6383F02-9CAB-1346-883D-86ECC1510019}" srcOrd="0" destOrd="0" presId="urn:microsoft.com/office/officeart/2005/8/layout/radial1"/>
    <dgm:cxn modelId="{4743ADFE-709B-BC4B-905B-E097B1A22038}" type="presParOf" srcId="{F3503645-6AAA-2F43-BE28-B52F896203DA}" destId="{73C850DE-9754-2447-A9D0-C76245B3E5E6}" srcOrd="2" destOrd="0" presId="urn:microsoft.com/office/officeart/2005/8/layout/radial1"/>
    <dgm:cxn modelId="{F3BA3B32-968C-1F42-BBE8-C7EEF5A9EB69}" type="presParOf" srcId="{F3503645-6AAA-2F43-BE28-B52F896203DA}" destId="{EF3FC3B1-021D-FD4D-AF58-747313208A0B}" srcOrd="3" destOrd="0" presId="urn:microsoft.com/office/officeart/2005/8/layout/radial1"/>
    <dgm:cxn modelId="{5C8A4EB8-8CF5-7F46-94FB-AA1636AC3BD2}" type="presParOf" srcId="{EF3FC3B1-021D-FD4D-AF58-747313208A0B}" destId="{96DFA390-BB70-2A4E-AC13-D2BBB125866E}" srcOrd="0" destOrd="0" presId="urn:microsoft.com/office/officeart/2005/8/layout/radial1"/>
    <dgm:cxn modelId="{7124B170-0818-0B4E-AFA3-A1025B5AA045}" type="presParOf" srcId="{F3503645-6AAA-2F43-BE28-B52F896203DA}" destId="{3BF50FDB-808C-084F-8964-0B4D5CC12F18}" srcOrd="4" destOrd="0" presId="urn:microsoft.com/office/officeart/2005/8/layout/radial1"/>
    <dgm:cxn modelId="{6D8551EE-F67C-1E4F-A500-FDC628DB2225}" type="presParOf" srcId="{F3503645-6AAA-2F43-BE28-B52F896203DA}" destId="{43FE37A5-18DD-2747-A989-3A6F133751DE}" srcOrd="5" destOrd="0" presId="urn:microsoft.com/office/officeart/2005/8/layout/radial1"/>
    <dgm:cxn modelId="{F6F21391-8E90-2A4C-A75F-C5519C07FC9A}" type="presParOf" srcId="{43FE37A5-18DD-2747-A989-3A6F133751DE}" destId="{AC53B15A-0914-0040-8E69-6F4FF791073F}" srcOrd="0" destOrd="0" presId="urn:microsoft.com/office/officeart/2005/8/layout/radial1"/>
    <dgm:cxn modelId="{F09A7EBB-5CC8-0D4B-A024-B834C974F15F}" type="presParOf" srcId="{F3503645-6AAA-2F43-BE28-B52F896203DA}" destId="{D7A76077-4F73-D74E-A9A2-D4EFE44617C1}" srcOrd="6" destOrd="0" presId="urn:microsoft.com/office/officeart/2005/8/layout/radial1"/>
    <dgm:cxn modelId="{6865B6DF-06B2-544C-8CAE-AA1B67030AAE}" type="presParOf" srcId="{F3503645-6AAA-2F43-BE28-B52F896203DA}" destId="{44EE35BA-1AE8-944F-AC66-F9A71B923817}" srcOrd="7" destOrd="0" presId="urn:microsoft.com/office/officeart/2005/8/layout/radial1"/>
    <dgm:cxn modelId="{4EEC7487-A350-5946-9982-D3D60917E322}" type="presParOf" srcId="{44EE35BA-1AE8-944F-AC66-F9A71B923817}" destId="{2E672CC7-84A0-E84B-BA53-7759452574BD}" srcOrd="0" destOrd="0" presId="urn:microsoft.com/office/officeart/2005/8/layout/radial1"/>
    <dgm:cxn modelId="{E2823C3C-F3D5-4347-9A84-91099CFBA808}" type="presParOf" srcId="{F3503645-6AAA-2F43-BE28-B52F896203DA}" destId="{1A685E03-CAF0-5841-BD2C-8667D3FE9A3C}" srcOrd="8" destOrd="0" presId="urn:microsoft.com/office/officeart/2005/8/layout/radial1"/>
    <dgm:cxn modelId="{93CA42DB-6FD6-B844-95C0-CA8F58F8FC14}" type="presParOf" srcId="{F3503645-6AAA-2F43-BE28-B52F896203DA}" destId="{E0000133-7869-104C-BF17-551DF90F7102}" srcOrd="9" destOrd="0" presId="urn:microsoft.com/office/officeart/2005/8/layout/radial1"/>
    <dgm:cxn modelId="{1E50619F-3724-5B4D-9D66-19982EDAD49B}" type="presParOf" srcId="{E0000133-7869-104C-BF17-551DF90F7102}" destId="{240881EA-5342-3341-B855-AD7EBA3ED847}" srcOrd="0" destOrd="0" presId="urn:microsoft.com/office/officeart/2005/8/layout/radial1"/>
    <dgm:cxn modelId="{BBADC6A1-C520-3C4D-8E38-E672B6FDB8B2}" type="presParOf" srcId="{F3503645-6AAA-2F43-BE28-B52F896203DA}" destId="{5B06D5EF-A12D-B747-B496-5C9D89CD7831}" srcOrd="10" destOrd="0" presId="urn:microsoft.com/office/officeart/2005/8/layout/radial1"/>
    <dgm:cxn modelId="{301B85EA-F6C4-E94D-A13A-9DDC904FE96E}" type="presParOf" srcId="{F3503645-6AAA-2F43-BE28-B52F896203DA}" destId="{28E9C642-D9D3-EF4A-836F-B2F368B07671}" srcOrd="11" destOrd="0" presId="urn:microsoft.com/office/officeart/2005/8/layout/radial1"/>
    <dgm:cxn modelId="{B8271DCB-2CFA-AD49-B018-C32F69B8E404}" type="presParOf" srcId="{28E9C642-D9D3-EF4A-836F-B2F368B07671}" destId="{AE321EB5-2B7B-7741-A53C-2D39CEEE7D8F}" srcOrd="0" destOrd="0" presId="urn:microsoft.com/office/officeart/2005/8/layout/radial1"/>
    <dgm:cxn modelId="{36AD197F-DBC2-1643-BDAA-6DF18D3A6937}" type="presParOf" srcId="{F3503645-6AAA-2F43-BE28-B52F896203DA}" destId="{8AA607ED-A2BD-7C4C-A909-18C6AC5E6C4E}" srcOrd="12" destOrd="0" presId="urn:microsoft.com/office/officeart/2005/8/layout/radial1"/>
    <dgm:cxn modelId="{156E3E6F-1C59-B242-A385-0114757B849A}" type="presParOf" srcId="{F3503645-6AAA-2F43-BE28-B52F896203DA}" destId="{E6BB15B8-6C8C-974E-B83A-F1D35961DCE8}" srcOrd="13" destOrd="0" presId="urn:microsoft.com/office/officeart/2005/8/layout/radial1"/>
    <dgm:cxn modelId="{A9220248-D8F4-594B-82C2-F9FC7FD1124A}" type="presParOf" srcId="{E6BB15B8-6C8C-974E-B83A-F1D35961DCE8}" destId="{74DF5829-6851-D649-8BE8-937B4B2A8B55}" srcOrd="0" destOrd="0" presId="urn:microsoft.com/office/officeart/2005/8/layout/radial1"/>
    <dgm:cxn modelId="{F7DC7699-72C0-5A4F-93FB-022CEACD4647}" type="presParOf" srcId="{F3503645-6AAA-2F43-BE28-B52F896203DA}" destId="{A2E7B40C-111A-9C4A-AC96-1024C66269D4}" srcOrd="14" destOrd="0" presId="urn:microsoft.com/office/officeart/2005/8/layout/radial1"/>
    <dgm:cxn modelId="{0913D6AD-391E-B440-A98D-3FB8572CE78E}" type="presParOf" srcId="{F3503645-6AAA-2F43-BE28-B52F896203DA}" destId="{87630808-8999-D241-9C8A-081254212AEB}" srcOrd="15" destOrd="0" presId="urn:microsoft.com/office/officeart/2005/8/layout/radial1"/>
    <dgm:cxn modelId="{A231DD2B-4876-AC48-8310-1A627862A235}" type="presParOf" srcId="{87630808-8999-D241-9C8A-081254212AEB}" destId="{C667AC41-E47D-9648-AAB6-DE9E893368ED}" srcOrd="0" destOrd="0" presId="urn:microsoft.com/office/officeart/2005/8/layout/radial1"/>
    <dgm:cxn modelId="{D0BCAA88-A74A-3845-8C56-37C72C465475}" type="presParOf" srcId="{F3503645-6AAA-2F43-BE28-B52F896203DA}" destId="{7A152E62-79A1-204B-BFCA-857248E680C2}" srcOrd="1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7D9207-EF29-4146-A85B-268FEC1A65D1}">
      <dsp:nvSpPr>
        <dsp:cNvPr id="0" name=""/>
        <dsp:cNvSpPr/>
      </dsp:nvSpPr>
      <dsp:spPr>
        <a:xfrm>
          <a:off x="2169867" y="1337"/>
          <a:ext cx="2327764" cy="116388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Tobacco Use</a:t>
          </a:r>
          <a:endParaRPr lang="en-US" sz="3000" kern="1200" dirty="0"/>
        </a:p>
      </dsp:txBody>
      <dsp:txXfrm>
        <a:off x="2203956" y="35426"/>
        <a:ext cx="2259586" cy="1095704"/>
      </dsp:txXfrm>
    </dsp:sp>
    <dsp:sp modelId="{8D339AB1-A03A-A041-A8B9-6CC5901AE000}">
      <dsp:nvSpPr>
        <dsp:cNvPr id="0" name=""/>
        <dsp:cNvSpPr/>
      </dsp:nvSpPr>
      <dsp:spPr>
        <a:xfrm rot="3600000">
          <a:off x="3688214" y="2044220"/>
          <a:ext cx="1213210" cy="407358"/>
        </a:xfrm>
        <a:prstGeom prst="lef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3810421" y="2125692"/>
        <a:ext cx="968796" cy="244414"/>
      </dsp:txXfrm>
    </dsp:sp>
    <dsp:sp modelId="{D5B53FF8-0E60-7141-A979-ADD8F69329AE}">
      <dsp:nvSpPr>
        <dsp:cNvPr id="0" name=""/>
        <dsp:cNvSpPr/>
      </dsp:nvSpPr>
      <dsp:spPr>
        <a:xfrm>
          <a:off x="4092006" y="3330579"/>
          <a:ext cx="2327764" cy="116388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Physical Comorbidity </a:t>
          </a:r>
          <a:endParaRPr lang="en-US" sz="3000" kern="1200" dirty="0"/>
        </a:p>
      </dsp:txBody>
      <dsp:txXfrm>
        <a:off x="4126095" y="3364668"/>
        <a:ext cx="2259586" cy="1095704"/>
      </dsp:txXfrm>
    </dsp:sp>
    <dsp:sp modelId="{EA432793-3FF8-6947-9251-80C64F361D08}">
      <dsp:nvSpPr>
        <dsp:cNvPr id="0" name=""/>
        <dsp:cNvSpPr/>
      </dsp:nvSpPr>
      <dsp:spPr>
        <a:xfrm rot="10800000">
          <a:off x="2727144" y="3708841"/>
          <a:ext cx="1213210" cy="407358"/>
        </a:xfrm>
        <a:prstGeom prst="lef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2849351" y="3790313"/>
        <a:ext cx="968796" cy="244414"/>
      </dsp:txXfrm>
    </dsp:sp>
    <dsp:sp modelId="{25AD14E3-365C-4B4A-90F0-4C4346667F25}">
      <dsp:nvSpPr>
        <dsp:cNvPr id="0" name=""/>
        <dsp:cNvSpPr/>
      </dsp:nvSpPr>
      <dsp:spPr>
        <a:xfrm>
          <a:off x="247728" y="3330579"/>
          <a:ext cx="2327764" cy="116388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t>Psychiatric Condition</a:t>
          </a:r>
          <a:endParaRPr lang="en-US" sz="3000" kern="1200" dirty="0"/>
        </a:p>
      </dsp:txBody>
      <dsp:txXfrm>
        <a:off x="281817" y="3364668"/>
        <a:ext cx="2259586" cy="1095704"/>
      </dsp:txXfrm>
    </dsp:sp>
    <dsp:sp modelId="{9AA2A869-668F-5649-9EB3-77B7339B28F4}">
      <dsp:nvSpPr>
        <dsp:cNvPr id="0" name=""/>
        <dsp:cNvSpPr/>
      </dsp:nvSpPr>
      <dsp:spPr>
        <a:xfrm rot="18000000">
          <a:off x="1766075" y="2044220"/>
          <a:ext cx="1213210" cy="407358"/>
        </a:xfrm>
        <a:prstGeom prst="lef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1888282" y="2125692"/>
        <a:ext cx="968796" cy="244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8C449-80BC-EF49-8AAD-3511E55738D2}">
      <dsp:nvSpPr>
        <dsp:cNvPr id="0" name=""/>
        <dsp:cNvSpPr/>
      </dsp:nvSpPr>
      <dsp:spPr>
        <a:xfrm>
          <a:off x="3043083" y="2242983"/>
          <a:ext cx="1305232" cy="1305232"/>
        </a:xfrm>
        <a:prstGeom prst="ellipse">
          <a:avLst/>
        </a:prstGeom>
        <a:gradFill rotWithShape="0">
          <a:gsLst>
            <a:gs pos="0">
              <a:schemeClr val="accent3"/>
            </a:gs>
            <a:gs pos="57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b="1" kern="1200" dirty="0" smtClean="0">
              <a:solidFill>
                <a:schemeClr val="tx1"/>
              </a:solidFill>
            </a:rPr>
            <a:t>Quality of Life</a:t>
          </a:r>
          <a:endParaRPr lang="en-US" sz="2300" b="1" kern="1200" dirty="0">
            <a:solidFill>
              <a:schemeClr val="tx1"/>
            </a:solidFill>
          </a:endParaRPr>
        </a:p>
      </dsp:txBody>
      <dsp:txXfrm>
        <a:off x="3234230" y="2434130"/>
        <a:ext cx="922938" cy="922938"/>
      </dsp:txXfrm>
    </dsp:sp>
    <dsp:sp modelId="{7FCB3076-A3B0-CA4F-844A-98CBEE4F160B}">
      <dsp:nvSpPr>
        <dsp:cNvPr id="0" name=""/>
        <dsp:cNvSpPr/>
      </dsp:nvSpPr>
      <dsp:spPr>
        <a:xfrm rot="16200000">
          <a:off x="3238526" y="1769916"/>
          <a:ext cx="914347" cy="31785"/>
        </a:xfrm>
        <a:custGeom>
          <a:avLst/>
          <a:gdLst/>
          <a:ahLst/>
          <a:cxnLst/>
          <a:rect l="0" t="0" r="0" b="0"/>
          <a:pathLst>
            <a:path>
              <a:moveTo>
                <a:pt x="0" y="15892"/>
              </a:moveTo>
              <a:lnTo>
                <a:pt x="914347" y="1589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672841" y="1762950"/>
        <a:ext cx="45717" cy="45717"/>
      </dsp:txXfrm>
    </dsp:sp>
    <dsp:sp modelId="{73C850DE-9754-2447-A9D0-C76245B3E5E6}">
      <dsp:nvSpPr>
        <dsp:cNvPr id="0" name=""/>
        <dsp:cNvSpPr/>
      </dsp:nvSpPr>
      <dsp:spPr>
        <a:xfrm>
          <a:off x="3043083" y="23402"/>
          <a:ext cx="1305232" cy="130523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Health</a:t>
          </a:r>
          <a:endParaRPr lang="en-US" sz="1300" kern="1200" dirty="0"/>
        </a:p>
      </dsp:txBody>
      <dsp:txXfrm>
        <a:off x="3234230" y="214549"/>
        <a:ext cx="922938" cy="922938"/>
      </dsp:txXfrm>
    </dsp:sp>
    <dsp:sp modelId="{EF3FC3B1-021D-FD4D-AF58-747313208A0B}">
      <dsp:nvSpPr>
        <dsp:cNvPr id="0" name=""/>
        <dsp:cNvSpPr/>
      </dsp:nvSpPr>
      <dsp:spPr>
        <a:xfrm rot="18900000">
          <a:off x="4023266" y="2094966"/>
          <a:ext cx="914347" cy="31785"/>
        </a:xfrm>
        <a:custGeom>
          <a:avLst/>
          <a:gdLst/>
          <a:ahLst/>
          <a:cxnLst/>
          <a:rect l="0" t="0" r="0" b="0"/>
          <a:pathLst>
            <a:path>
              <a:moveTo>
                <a:pt x="0" y="15892"/>
              </a:moveTo>
              <a:lnTo>
                <a:pt x="914347" y="1589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57581" y="2088000"/>
        <a:ext cx="45717" cy="45717"/>
      </dsp:txXfrm>
    </dsp:sp>
    <dsp:sp modelId="{3BF50FDB-808C-084F-8964-0B4D5CC12F18}">
      <dsp:nvSpPr>
        <dsp:cNvPr id="0" name=""/>
        <dsp:cNvSpPr/>
      </dsp:nvSpPr>
      <dsp:spPr>
        <a:xfrm>
          <a:off x="4612564" y="673502"/>
          <a:ext cx="1305232" cy="130523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Social Relationships</a:t>
          </a:r>
          <a:endParaRPr lang="en-US" sz="1300" kern="1200" dirty="0"/>
        </a:p>
      </dsp:txBody>
      <dsp:txXfrm>
        <a:off x="4803711" y="864649"/>
        <a:ext cx="922938" cy="922938"/>
      </dsp:txXfrm>
    </dsp:sp>
    <dsp:sp modelId="{43FE37A5-18DD-2747-A989-3A6F133751DE}">
      <dsp:nvSpPr>
        <dsp:cNvPr id="0" name=""/>
        <dsp:cNvSpPr/>
      </dsp:nvSpPr>
      <dsp:spPr>
        <a:xfrm>
          <a:off x="4348316" y="2879707"/>
          <a:ext cx="914347" cy="31785"/>
        </a:xfrm>
        <a:custGeom>
          <a:avLst/>
          <a:gdLst/>
          <a:ahLst/>
          <a:cxnLst/>
          <a:rect l="0" t="0" r="0" b="0"/>
          <a:pathLst>
            <a:path>
              <a:moveTo>
                <a:pt x="0" y="15892"/>
              </a:moveTo>
              <a:lnTo>
                <a:pt x="914347" y="1589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782631" y="2872741"/>
        <a:ext cx="45717" cy="45717"/>
      </dsp:txXfrm>
    </dsp:sp>
    <dsp:sp modelId="{D7A76077-4F73-D74E-A9A2-D4EFE44617C1}">
      <dsp:nvSpPr>
        <dsp:cNvPr id="0" name=""/>
        <dsp:cNvSpPr/>
      </dsp:nvSpPr>
      <dsp:spPr>
        <a:xfrm>
          <a:off x="5262664" y="2242983"/>
          <a:ext cx="1305232" cy="130523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Work</a:t>
          </a:r>
          <a:endParaRPr lang="en-US" sz="1300" kern="1200" dirty="0"/>
        </a:p>
      </dsp:txBody>
      <dsp:txXfrm>
        <a:off x="5453811" y="2434130"/>
        <a:ext cx="922938" cy="922938"/>
      </dsp:txXfrm>
    </dsp:sp>
    <dsp:sp modelId="{44EE35BA-1AE8-944F-AC66-F9A71B923817}">
      <dsp:nvSpPr>
        <dsp:cNvPr id="0" name=""/>
        <dsp:cNvSpPr/>
      </dsp:nvSpPr>
      <dsp:spPr>
        <a:xfrm rot="2700000">
          <a:off x="4023266" y="3664447"/>
          <a:ext cx="914347" cy="31785"/>
        </a:xfrm>
        <a:custGeom>
          <a:avLst/>
          <a:gdLst/>
          <a:ahLst/>
          <a:cxnLst/>
          <a:rect l="0" t="0" r="0" b="0"/>
          <a:pathLst>
            <a:path>
              <a:moveTo>
                <a:pt x="0" y="15892"/>
              </a:moveTo>
              <a:lnTo>
                <a:pt x="914347" y="1589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457581" y="3657481"/>
        <a:ext cx="45717" cy="45717"/>
      </dsp:txXfrm>
    </dsp:sp>
    <dsp:sp modelId="{1A685E03-CAF0-5841-BD2C-8667D3FE9A3C}">
      <dsp:nvSpPr>
        <dsp:cNvPr id="0" name=""/>
        <dsp:cNvSpPr/>
      </dsp:nvSpPr>
      <dsp:spPr>
        <a:xfrm>
          <a:off x="4612564" y="3812464"/>
          <a:ext cx="1305232" cy="130523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Financial</a:t>
          </a:r>
          <a:endParaRPr lang="en-US" sz="1300" kern="1200" dirty="0"/>
        </a:p>
      </dsp:txBody>
      <dsp:txXfrm>
        <a:off x="4803711" y="4003611"/>
        <a:ext cx="922938" cy="922938"/>
      </dsp:txXfrm>
    </dsp:sp>
    <dsp:sp modelId="{E0000133-7869-104C-BF17-551DF90F7102}">
      <dsp:nvSpPr>
        <dsp:cNvPr id="0" name=""/>
        <dsp:cNvSpPr/>
      </dsp:nvSpPr>
      <dsp:spPr>
        <a:xfrm rot="5400000">
          <a:off x="3238526" y="3989497"/>
          <a:ext cx="914347" cy="31785"/>
        </a:xfrm>
        <a:custGeom>
          <a:avLst/>
          <a:gdLst/>
          <a:ahLst/>
          <a:cxnLst/>
          <a:rect l="0" t="0" r="0" b="0"/>
          <a:pathLst>
            <a:path>
              <a:moveTo>
                <a:pt x="0" y="15892"/>
              </a:moveTo>
              <a:lnTo>
                <a:pt x="914347" y="1589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672841" y="3982531"/>
        <a:ext cx="45717" cy="45717"/>
      </dsp:txXfrm>
    </dsp:sp>
    <dsp:sp modelId="{5B06D5EF-A12D-B747-B496-5C9D89CD7831}">
      <dsp:nvSpPr>
        <dsp:cNvPr id="0" name=""/>
        <dsp:cNvSpPr/>
      </dsp:nvSpPr>
      <dsp:spPr>
        <a:xfrm>
          <a:off x="3043083" y="4462564"/>
          <a:ext cx="1305232" cy="130523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Belonging</a:t>
          </a:r>
          <a:endParaRPr lang="en-US" sz="1300" kern="1200" dirty="0"/>
        </a:p>
      </dsp:txBody>
      <dsp:txXfrm>
        <a:off x="3234230" y="4653711"/>
        <a:ext cx="922938" cy="922938"/>
      </dsp:txXfrm>
    </dsp:sp>
    <dsp:sp modelId="{28E9C642-D9D3-EF4A-836F-B2F368B07671}">
      <dsp:nvSpPr>
        <dsp:cNvPr id="0" name=""/>
        <dsp:cNvSpPr/>
      </dsp:nvSpPr>
      <dsp:spPr>
        <a:xfrm rot="8100000">
          <a:off x="2453785" y="3664447"/>
          <a:ext cx="914347" cy="31785"/>
        </a:xfrm>
        <a:custGeom>
          <a:avLst/>
          <a:gdLst/>
          <a:ahLst/>
          <a:cxnLst/>
          <a:rect l="0" t="0" r="0" b="0"/>
          <a:pathLst>
            <a:path>
              <a:moveTo>
                <a:pt x="0" y="15892"/>
              </a:moveTo>
              <a:lnTo>
                <a:pt x="914347" y="1589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888100" y="3657481"/>
        <a:ext cx="45717" cy="45717"/>
      </dsp:txXfrm>
    </dsp:sp>
    <dsp:sp modelId="{8AA607ED-A2BD-7C4C-A909-18C6AC5E6C4E}">
      <dsp:nvSpPr>
        <dsp:cNvPr id="0" name=""/>
        <dsp:cNvSpPr/>
      </dsp:nvSpPr>
      <dsp:spPr>
        <a:xfrm>
          <a:off x="1473602" y="3812464"/>
          <a:ext cx="1305232" cy="130523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Personal Safety</a:t>
          </a:r>
        </a:p>
      </dsp:txBody>
      <dsp:txXfrm>
        <a:off x="1664749" y="4003611"/>
        <a:ext cx="922938" cy="922938"/>
      </dsp:txXfrm>
    </dsp:sp>
    <dsp:sp modelId="{E6BB15B8-6C8C-974E-B83A-F1D35961DCE8}">
      <dsp:nvSpPr>
        <dsp:cNvPr id="0" name=""/>
        <dsp:cNvSpPr/>
      </dsp:nvSpPr>
      <dsp:spPr>
        <a:xfrm rot="10800000">
          <a:off x="2128735" y="2879707"/>
          <a:ext cx="914347" cy="31785"/>
        </a:xfrm>
        <a:custGeom>
          <a:avLst/>
          <a:gdLst/>
          <a:ahLst/>
          <a:cxnLst/>
          <a:rect l="0" t="0" r="0" b="0"/>
          <a:pathLst>
            <a:path>
              <a:moveTo>
                <a:pt x="0" y="15892"/>
              </a:moveTo>
              <a:lnTo>
                <a:pt x="914347" y="1589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563050" y="2872741"/>
        <a:ext cx="45717" cy="45717"/>
      </dsp:txXfrm>
    </dsp:sp>
    <dsp:sp modelId="{A2E7B40C-111A-9C4A-AC96-1024C66269D4}">
      <dsp:nvSpPr>
        <dsp:cNvPr id="0" name=""/>
        <dsp:cNvSpPr/>
      </dsp:nvSpPr>
      <dsp:spPr>
        <a:xfrm>
          <a:off x="823502" y="2242983"/>
          <a:ext cx="1305232" cy="130523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Environment</a:t>
          </a:r>
          <a:endParaRPr lang="en-US" sz="1300" kern="1200" dirty="0"/>
        </a:p>
      </dsp:txBody>
      <dsp:txXfrm>
        <a:off x="1014649" y="2434130"/>
        <a:ext cx="922938" cy="922938"/>
      </dsp:txXfrm>
    </dsp:sp>
    <dsp:sp modelId="{87630808-8999-D241-9C8A-081254212AEB}">
      <dsp:nvSpPr>
        <dsp:cNvPr id="0" name=""/>
        <dsp:cNvSpPr/>
      </dsp:nvSpPr>
      <dsp:spPr>
        <a:xfrm rot="13500000">
          <a:off x="2453785" y="2094966"/>
          <a:ext cx="914347" cy="31785"/>
        </a:xfrm>
        <a:custGeom>
          <a:avLst/>
          <a:gdLst/>
          <a:ahLst/>
          <a:cxnLst/>
          <a:rect l="0" t="0" r="0" b="0"/>
          <a:pathLst>
            <a:path>
              <a:moveTo>
                <a:pt x="0" y="15892"/>
              </a:moveTo>
              <a:lnTo>
                <a:pt x="914347" y="15892"/>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888100" y="2088000"/>
        <a:ext cx="45717" cy="45717"/>
      </dsp:txXfrm>
    </dsp:sp>
    <dsp:sp modelId="{7A152E62-79A1-204B-BFCA-857248E680C2}">
      <dsp:nvSpPr>
        <dsp:cNvPr id="0" name=""/>
        <dsp:cNvSpPr/>
      </dsp:nvSpPr>
      <dsp:spPr>
        <a:xfrm>
          <a:off x="1473602" y="673502"/>
          <a:ext cx="1305232" cy="1305232"/>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Emotional</a:t>
          </a:r>
          <a:endParaRPr lang="en-US" sz="1300" kern="1200" dirty="0"/>
        </a:p>
      </dsp:txBody>
      <dsp:txXfrm>
        <a:off x="1664749" y="864649"/>
        <a:ext cx="922938" cy="92293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EC5CA1A2-AEE0-4150-95C0-885801083AC0}" type="datetimeFigureOut">
              <a:rPr lang="en-US" smtClean="0"/>
              <a:pPr/>
              <a:t>5/26/16</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DBB4EB71-3792-431A-AC5F-4F9FCD947679}" type="slidenum">
              <a:rPr lang="en-US" smtClean="0"/>
              <a:pPr/>
              <a:t>‹#›</a:t>
            </a:fld>
            <a:endParaRPr lang="en-US"/>
          </a:p>
        </p:txBody>
      </p:sp>
    </p:spTree>
    <p:extLst>
      <p:ext uri="{BB962C8B-B14F-4D97-AF65-F5344CB8AC3E}">
        <p14:creationId xmlns:p14="http://schemas.microsoft.com/office/powerpoint/2010/main" val="2132558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034" tIns="47517" rIns="95034" bIns="47517"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5034" tIns="47517" rIns="95034" bIns="47517" rtlCol="0"/>
          <a:lstStyle>
            <a:lvl1pPr algn="r">
              <a:defRPr sz="1200"/>
            </a:lvl1pPr>
          </a:lstStyle>
          <a:p>
            <a:fld id="{A3B871DA-0685-4CC3-B8A6-F85EEF41B8AE}" type="datetimeFigureOut">
              <a:rPr lang="en-US" smtClean="0"/>
              <a:pPr/>
              <a:t>5/26/16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5034" tIns="47517" rIns="95034" bIns="4751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034" tIns="47517" rIns="95034" bIns="4751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3"/>
            <a:ext cx="3169920" cy="480060"/>
          </a:xfrm>
          <a:prstGeom prst="rect">
            <a:avLst/>
          </a:prstGeom>
        </p:spPr>
        <p:txBody>
          <a:bodyPr vert="horz" lIns="95034" tIns="47517" rIns="95034" bIns="4751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3"/>
            <a:ext cx="3169920" cy="480060"/>
          </a:xfrm>
          <a:prstGeom prst="rect">
            <a:avLst/>
          </a:prstGeom>
        </p:spPr>
        <p:txBody>
          <a:bodyPr vert="horz" lIns="95034" tIns="47517" rIns="95034" bIns="47517" rtlCol="0" anchor="b"/>
          <a:lstStyle>
            <a:lvl1pPr algn="r">
              <a:defRPr sz="1200"/>
            </a:lvl1pPr>
          </a:lstStyle>
          <a:p>
            <a:fld id="{B0F32B9C-A817-4647-8B48-9AF77AC8837D}" type="slidenum">
              <a:rPr lang="en-US" smtClean="0"/>
              <a:pPr/>
              <a:t>‹#›</a:t>
            </a:fld>
            <a:endParaRPr lang="en-US" dirty="0"/>
          </a:p>
        </p:txBody>
      </p:sp>
    </p:spTree>
    <p:extLst>
      <p:ext uri="{BB962C8B-B14F-4D97-AF65-F5344CB8AC3E}">
        <p14:creationId xmlns:p14="http://schemas.microsoft.com/office/powerpoint/2010/main" val="1123229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altLang="en-US" dirty="0" smtClean="0">
                <a:ea typeface="MS PGothic" charset="-128"/>
              </a:rPr>
              <a:t>Start 5 minutes after</a:t>
            </a:r>
            <a:r>
              <a:rPr lang="en-US" altLang="en-US" baseline="0" dirty="0" smtClean="0">
                <a:ea typeface="MS PGothic" charset="-128"/>
              </a:rPr>
              <a:t>, 5 min intro, 10-12 min Chad, 10-12 min Donna, 10-12 min Maria, 5 min closing (Donna), Q &amp; A</a:t>
            </a:r>
          </a:p>
          <a:p>
            <a:endParaRPr lang="en-US" altLang="en-US" baseline="0" dirty="0" smtClean="0">
              <a:ea typeface="MS PGothic" charset="-128"/>
            </a:endParaRPr>
          </a:p>
          <a:p>
            <a:r>
              <a:rPr lang="en-US" dirty="0" smtClean="0"/>
              <a:t>-Describe at least two clinical examples of an interdisciplinary approach to tobacco use and dependence treatment.</a:t>
            </a:r>
          </a:p>
          <a:p>
            <a:r>
              <a:rPr lang="en-US" dirty="0" smtClean="0"/>
              <a:t>-Discuss the effectiveness of organizational, psychosocial, and pharmacologic tobacco cessation and wellness strategies.</a:t>
            </a:r>
          </a:p>
          <a:p>
            <a:r>
              <a:rPr lang="en-US" dirty="0" smtClean="0"/>
              <a:t>-Cite at least two unique treatment perspectives addressing facets of the patients’ complex care needs.</a:t>
            </a:r>
          </a:p>
          <a:p>
            <a:endParaRPr lang="en-US" altLang="en-US" baseline="0" dirty="0" smtClean="0">
              <a:ea typeface="MS PGothic" charset="-128"/>
            </a:endParaRPr>
          </a:p>
          <a:p>
            <a:endParaRPr lang="en-US" altLang="en-US" dirty="0">
              <a:ea typeface="MS PGothic"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F6C437B4-027A-A347-9BC0-77DC8AF5A1A8}" type="slidenum">
              <a:rPr lang="en-US" altLang="en-US" sz="1200"/>
              <a:pPr/>
              <a:t>1</a:t>
            </a:fld>
            <a:endParaRPr lang="en-US" altLang="en-US" sz="1200"/>
          </a:p>
        </p:txBody>
      </p:sp>
    </p:spTree>
    <p:extLst>
      <p:ext uri="{BB962C8B-B14F-4D97-AF65-F5344CB8AC3E}">
        <p14:creationId xmlns:p14="http://schemas.microsoft.com/office/powerpoint/2010/main" val="264880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MS PGothic"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E0289B8B-CEB9-504F-8412-EAE2CE4AC063}" type="slidenum">
              <a:rPr lang="en-US" altLang="en-US">
                <a:solidFill>
                  <a:srgbClr val="000000"/>
                </a:solidFill>
                <a:latin typeface="Arial" charset="0"/>
                <a:ea typeface="ヒラギノ角ゴ Pro W3" charset="-128"/>
              </a:rPr>
              <a:pPr>
                <a:spcBef>
                  <a:spcPct val="0"/>
                </a:spcBef>
              </a:pPr>
              <a:t>12</a:t>
            </a:fld>
            <a:endParaRPr lang="en-US" altLang="en-US">
              <a:solidFill>
                <a:srgbClr val="000000"/>
              </a:solidFill>
              <a:latin typeface="Arial" charset="0"/>
              <a:ea typeface="ヒラギノ角ゴ Pro W3" charset="-128"/>
            </a:endParaRPr>
          </a:p>
        </p:txBody>
      </p:sp>
    </p:spTree>
    <p:extLst>
      <p:ext uri="{BB962C8B-B14F-4D97-AF65-F5344CB8AC3E}">
        <p14:creationId xmlns:p14="http://schemas.microsoft.com/office/powerpoint/2010/main" val="47902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fld id="{6A73326B-19E2-4CBA-9351-A84D7334CD69}" type="slidenum">
              <a:rPr lang="en-US" sz="1200">
                <a:solidFill>
                  <a:prstClr val="black"/>
                </a:solidFill>
              </a:rPr>
              <a:pPr/>
              <a:t>16</a:t>
            </a:fld>
            <a:endParaRPr lang="en-US" sz="1200">
              <a:solidFill>
                <a:prstClr val="black"/>
              </a:solidFill>
            </a:endParaRPr>
          </a:p>
        </p:txBody>
      </p:sp>
    </p:spTree>
    <p:extLst>
      <p:ext uri="{BB962C8B-B14F-4D97-AF65-F5344CB8AC3E}">
        <p14:creationId xmlns:p14="http://schemas.microsoft.com/office/powerpoint/2010/main" val="267034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fld id="{757E2830-4B31-4685-9928-A3D80B90F5A0}" type="slidenum">
              <a:rPr lang="en-US" sz="1200">
                <a:solidFill>
                  <a:srgbClr val="000000"/>
                </a:solidFill>
              </a:rPr>
              <a:pPr/>
              <a:t>18</a:t>
            </a:fld>
            <a:endParaRPr lang="en-US" sz="1200">
              <a:solidFill>
                <a:srgbClr val="000000"/>
              </a:solidFill>
            </a:endParaRPr>
          </a:p>
        </p:txBody>
      </p:sp>
    </p:spTree>
    <p:extLst>
      <p:ext uri="{BB962C8B-B14F-4D97-AF65-F5344CB8AC3E}">
        <p14:creationId xmlns:p14="http://schemas.microsoft.com/office/powerpoint/2010/main" val="1645325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fld id="{73B3A5E0-A17B-4D83-B103-E9DBC9BC9F71}" type="slidenum">
              <a:rPr lang="en-US" sz="1200">
                <a:solidFill>
                  <a:prstClr val="black"/>
                </a:solidFill>
              </a:rPr>
              <a:pPr/>
              <a:t>19</a:t>
            </a:fld>
            <a:endParaRPr lang="en-US" sz="1200">
              <a:solidFill>
                <a:prstClr val="black"/>
              </a:solidFill>
            </a:endParaRPr>
          </a:p>
        </p:txBody>
      </p:sp>
    </p:spTree>
    <p:extLst>
      <p:ext uri="{BB962C8B-B14F-4D97-AF65-F5344CB8AC3E}">
        <p14:creationId xmlns:p14="http://schemas.microsoft.com/office/powerpoint/2010/main" val="1278837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fld id="{BBA64051-3F0F-469D-A762-C0A77ED13209}" type="slidenum">
              <a:rPr lang="en-US" sz="1200">
                <a:solidFill>
                  <a:srgbClr val="000000"/>
                </a:solidFill>
              </a:rPr>
              <a:pPr/>
              <a:t>20</a:t>
            </a:fld>
            <a:endParaRPr lang="en-US" sz="1200">
              <a:solidFill>
                <a:srgbClr val="000000"/>
              </a:solidFill>
            </a:endParaRPr>
          </a:p>
        </p:txBody>
      </p:sp>
    </p:spTree>
    <p:extLst>
      <p:ext uri="{BB962C8B-B14F-4D97-AF65-F5344CB8AC3E}">
        <p14:creationId xmlns:p14="http://schemas.microsoft.com/office/powerpoint/2010/main" val="954070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charset="-128"/>
              </a:defRPr>
            </a:lvl9pPr>
          </a:lstStyle>
          <a:p>
            <a:fld id="{8CC7C0E5-4936-4117-8B99-73258B6D8E29}" type="slidenum">
              <a:rPr lang="en-US" sz="1200">
                <a:solidFill>
                  <a:prstClr val="black"/>
                </a:solidFill>
              </a:rPr>
              <a:pPr/>
              <a:t>21</a:t>
            </a:fld>
            <a:endParaRPr lang="en-US" sz="1200">
              <a:solidFill>
                <a:prstClr val="black"/>
              </a:solidFill>
            </a:endParaRPr>
          </a:p>
        </p:txBody>
      </p:sp>
    </p:spTree>
    <p:extLst>
      <p:ext uri="{BB962C8B-B14F-4D97-AF65-F5344CB8AC3E}">
        <p14:creationId xmlns:p14="http://schemas.microsoft.com/office/powerpoint/2010/main" val="2055583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MS PGothic" charset="-128"/>
            </a:endParaRP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31100EEF-C53E-F947-9A0E-803015D4FB79}" type="slidenum">
              <a:rPr lang="en-US" altLang="en-US" sz="1200"/>
              <a:pPr/>
              <a:t>24</a:t>
            </a:fld>
            <a:endParaRPr lang="en-US" altLang="en-US" sz="1200"/>
          </a:p>
        </p:txBody>
      </p:sp>
    </p:spTree>
    <p:extLst>
      <p:ext uri="{BB962C8B-B14F-4D97-AF65-F5344CB8AC3E}">
        <p14:creationId xmlns:p14="http://schemas.microsoft.com/office/powerpoint/2010/main" val="244375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40">
              <a:defRPr/>
            </a:pPr>
            <a:r>
              <a:rPr lang="en-US" sz="1100" dirty="0">
                <a:solidFill>
                  <a:srgbClr val="006600"/>
                </a:solidFill>
              </a:rPr>
              <a:t>The “Triple Aim” of the health care system is to deliver quality, lower cost healthcare to individuals that results in better health for the population (Berwick et al., 2008). One of the most expedient means of accomplishing this triple aim is to address patients’ tobacco use, which remains the leading cause of preventable death and disease in the US (ref Surgeon General).</a:t>
            </a:r>
          </a:p>
          <a:p>
            <a:endParaRPr lang="en-US" dirty="0" smtClean="0"/>
          </a:p>
          <a:p>
            <a:pPr marL="228560" indent="-228560" defTabSz="950170">
              <a:buFont typeface="+mj-lt"/>
              <a:buAutoNum type="arabicParenR"/>
              <a:defRPr/>
            </a:pPr>
            <a:r>
              <a:rPr lang="en-US" dirty="0" smtClean="0"/>
              <a:t>More than one-third of all U.S. deaths each year are related to smoking, poor eating habits and physical inactivity (</a:t>
            </a:r>
            <a:r>
              <a:rPr lang="en-US" dirty="0" err="1" smtClean="0"/>
              <a:t>Mokdad</a:t>
            </a:r>
            <a:r>
              <a:rPr lang="en-US" dirty="0" smtClean="0"/>
              <a:t> et al., 2004). Tobacco products harm nearly every organ in the body, causing many diseases and reducing the length of time people live and the quality of their life (CDC, 2014). Because tobacco causes a large number of deaths, and because the deaths are avoidable, advocates for health are working hard to prevent people from starting to use tobacco and to help people quit using tobacco.</a:t>
            </a:r>
          </a:p>
          <a:p>
            <a:pPr marL="228560" indent="-228560" defTabSz="950170">
              <a:buFont typeface="+mj-lt"/>
              <a:buAutoNum type="arabicParenR"/>
              <a:defRPr/>
            </a:pPr>
            <a:endParaRPr lang="en-US" dirty="0" smtClean="0">
              <a:latin typeface="+mn-lt"/>
            </a:endParaRPr>
          </a:p>
          <a:p>
            <a:pPr marL="228560" indent="-228560">
              <a:buFont typeface="+mj-lt"/>
              <a:buAutoNum type="arabicParenR"/>
            </a:pPr>
            <a:r>
              <a:rPr lang="en-US" baseline="0" dirty="0" smtClean="0"/>
              <a:t>It is important to note that the development and course of medical illnesses are the result of several factors, such as a combination of genes, lifestyle, and living conditions. However, </a:t>
            </a:r>
            <a:r>
              <a:rPr lang="en-US" b="1" u="none" baseline="0" dirty="0" smtClean="0"/>
              <a:t>many</a:t>
            </a:r>
            <a:r>
              <a:rPr lang="en-US" baseline="0" dirty="0" smtClean="0"/>
              <a:t> chronic diseases are related to poor health behaviors and such high rates among U.S. adults could be alleviated by changes in diet, exercise, and decreasing the use of harmful substances.</a:t>
            </a:r>
            <a:endParaRPr lang="en-US" dirty="0"/>
          </a:p>
        </p:txBody>
      </p:sp>
      <p:sp>
        <p:nvSpPr>
          <p:cNvPr id="4" name="Slide Number Placeholder 3"/>
          <p:cNvSpPr>
            <a:spLocks noGrp="1"/>
          </p:cNvSpPr>
          <p:nvPr>
            <p:ph type="sldNum" sz="quarter" idx="10"/>
          </p:nvPr>
        </p:nvSpPr>
        <p:spPr/>
        <p:txBody>
          <a:bodyPr/>
          <a:lstStyle/>
          <a:p>
            <a:fld id="{B0F32B9C-A817-4647-8B48-9AF77AC8837D}"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624097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Training Notes:</a:t>
            </a:r>
          </a:p>
          <a:p>
            <a:endParaRPr lang="en-US" dirty="0" smtClean="0"/>
          </a:p>
          <a:p>
            <a:pPr marL="228560" indent="-228560">
              <a:buFont typeface="+mj-lt"/>
              <a:buAutoNum type="arabicParenR"/>
            </a:pPr>
            <a:r>
              <a:rPr lang="en-US" dirty="0" smtClean="0"/>
              <a:t>This graph</a:t>
            </a:r>
            <a:r>
              <a:rPr lang="en-US" baseline="0" dirty="0" smtClean="0"/>
              <a:t> depicts the change in smoking rates for men and women from 1955-2013 </a:t>
            </a:r>
            <a:r>
              <a:rPr lang="en-US" dirty="0" smtClean="0"/>
              <a:t>(USDHHS,</a:t>
            </a:r>
            <a:r>
              <a:rPr lang="en-US" baseline="0" dirty="0" smtClean="0"/>
              <a:t> 1979; </a:t>
            </a:r>
            <a:r>
              <a:rPr lang="en-US" dirty="0" smtClean="0"/>
              <a:t>American Lung Association, 2011; CDC,</a:t>
            </a:r>
            <a:r>
              <a:rPr lang="en-US" baseline="0" dirty="0" smtClean="0"/>
              <a:t> 2012;</a:t>
            </a:r>
            <a:r>
              <a:rPr lang="en-US" dirty="0" smtClean="0"/>
              <a:t> </a:t>
            </a:r>
            <a:r>
              <a:rPr lang="en-US" dirty="0" err="1" smtClean="0"/>
              <a:t>Agaku</a:t>
            </a:r>
            <a:r>
              <a:rPr lang="en-US" dirty="0" smtClean="0"/>
              <a:t>, King, &amp; </a:t>
            </a:r>
            <a:r>
              <a:rPr lang="en-US" dirty="0" err="1" smtClean="0"/>
              <a:t>Dube</a:t>
            </a:r>
            <a:r>
              <a:rPr lang="en-US" dirty="0" smtClean="0"/>
              <a:t>, 2014; </a:t>
            </a:r>
            <a:r>
              <a:rPr lang="en-US" baseline="0" dirty="0" err="1" smtClean="0"/>
              <a:t>Agaku</a:t>
            </a:r>
            <a:r>
              <a:rPr lang="en-US" baseline="0" dirty="0" smtClean="0"/>
              <a:t> et al., 2014; Jamal et al., 2014).</a:t>
            </a:r>
          </a:p>
          <a:p>
            <a:pPr marL="228560" indent="-228560">
              <a:buFont typeface="+mj-lt"/>
              <a:buAutoNum type="arabicParenR"/>
            </a:pPr>
            <a:endParaRPr lang="en-US" baseline="0" dirty="0" smtClean="0"/>
          </a:p>
          <a:p>
            <a:pPr marL="228560" indent="-228560">
              <a:buFont typeface="+mj-lt"/>
              <a:buAutoNum type="arabicParenR"/>
            </a:pPr>
            <a:r>
              <a:rPr lang="en-US" baseline="0" dirty="0" smtClean="0"/>
              <a:t>Although smoking rates have decreased significantly over time, it is important to note that smoking rates have begun to plateau.</a:t>
            </a:r>
          </a:p>
          <a:p>
            <a:pPr marL="228560" indent="-228560">
              <a:buFont typeface="+mj-lt"/>
              <a:buAutoNum type="arabicParenR"/>
            </a:pPr>
            <a:endParaRPr lang="en-US" baseline="0" dirty="0" smtClean="0"/>
          </a:p>
          <a:p>
            <a:pPr marL="228560" indent="-228560">
              <a:buFont typeface="+mj-lt"/>
              <a:buAutoNum type="arabicParenR"/>
            </a:pPr>
            <a:r>
              <a:rPr lang="en-US" baseline="0" dirty="0" smtClean="0">
                <a:solidFill>
                  <a:schemeClr val="accent2"/>
                </a:solidFill>
              </a:rPr>
              <a:t>Point out that the average smoking rate of the </a:t>
            </a:r>
            <a:r>
              <a:rPr lang="en-US" baseline="0" dirty="0" err="1" smtClean="0">
                <a:solidFill>
                  <a:schemeClr val="accent2"/>
                </a:solidFill>
              </a:rPr>
              <a:t>CoP</a:t>
            </a:r>
            <a:r>
              <a:rPr lang="en-US" baseline="0" dirty="0" smtClean="0">
                <a:solidFill>
                  <a:schemeClr val="accent2"/>
                </a:solidFill>
              </a:rPr>
              <a:t> partners (perception of smoking rates) is 57%. The average perceived rate among staff is 15, but the range goes as high as 40%)</a:t>
            </a:r>
            <a:endParaRPr lang="en-US" dirty="0" smtClean="0">
              <a:solidFill>
                <a:schemeClr val="accent2"/>
              </a:solidFill>
            </a:endParaRPr>
          </a:p>
        </p:txBody>
      </p:sp>
      <p:sp>
        <p:nvSpPr>
          <p:cNvPr id="4" name="Slide Number Placeholder 3"/>
          <p:cNvSpPr>
            <a:spLocks noGrp="1"/>
          </p:cNvSpPr>
          <p:nvPr>
            <p:ph type="sldNum" sz="quarter" idx="10"/>
          </p:nvPr>
        </p:nvSpPr>
        <p:spPr/>
        <p:txBody>
          <a:bodyPr/>
          <a:lstStyle/>
          <a:p>
            <a:fld id="{193B1F0E-A15F-4827-BC64-D991F6D7C2D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83523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MS PGothic" charset="-128"/>
            </a:endParaRP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8D7BC034-6A6E-144D-B2F8-119FC53E6BD0}" type="slidenum">
              <a:rPr lang="en-US" altLang="en-US" sz="1200"/>
              <a:pPr/>
              <a:t>5</a:t>
            </a:fld>
            <a:endParaRPr lang="en-US" altLang="en-US" sz="1200"/>
          </a:p>
        </p:txBody>
      </p:sp>
    </p:spTree>
    <p:extLst>
      <p:ext uri="{BB962C8B-B14F-4D97-AF65-F5344CB8AC3E}">
        <p14:creationId xmlns:p14="http://schemas.microsoft.com/office/powerpoint/2010/main" val="41022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The University of Colorado Anschutz Medical Campus (CU Anschutz) is the largest academic health center in the Rocky Mountain region.</a:t>
            </a:r>
            <a:endParaRPr lang="en-US" altLang="en-US" dirty="0">
              <a:ea typeface="MS PGothic"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2693CCEE-1E19-6148-B14A-55E16AD1D8C5}" type="slidenum">
              <a:rPr lang="en-US" altLang="en-US" sz="1200"/>
              <a:pPr/>
              <a:t>6</a:t>
            </a:fld>
            <a:endParaRPr lang="en-US" altLang="en-US" sz="1200"/>
          </a:p>
        </p:txBody>
      </p:sp>
    </p:spTree>
    <p:extLst>
      <p:ext uri="{BB962C8B-B14F-4D97-AF65-F5344CB8AC3E}">
        <p14:creationId xmlns:p14="http://schemas.microsoft.com/office/powerpoint/2010/main" val="488435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This is a critical issue- </a:t>
            </a:r>
          </a:p>
          <a:p>
            <a:r>
              <a:rPr lang="en-US">
                <a:latin typeface="Calibri" charset="0"/>
              </a:rPr>
              <a:t>You need to be alive to recover</a:t>
            </a:r>
          </a:p>
          <a:p>
            <a:r>
              <a:rPr lang="en-US">
                <a:latin typeface="Calibri" charset="0"/>
              </a:rPr>
              <a:t>They want assistance- patient rights issue</a:t>
            </a:r>
          </a:p>
          <a:p>
            <a:r>
              <a:rPr lang="en-US">
                <a:latin typeface="Calibri" charset="0"/>
              </a:rPr>
              <a:t>And treatment is effective</a:t>
            </a:r>
          </a:p>
          <a:p>
            <a:r>
              <a:rPr lang="en-US">
                <a:latin typeface="Calibri" charset="0"/>
              </a:rPr>
              <a:t>Tob cessation does not cause worsening of psychiatric symptoms</a:t>
            </a:r>
          </a:p>
          <a:p>
            <a:r>
              <a:rPr lang="en-US">
                <a:latin typeface="Calibri" charset="0"/>
              </a:rPr>
              <a:t>And behavioral health agencies are in an excellent position to assist</a:t>
            </a:r>
          </a:p>
          <a:p>
            <a:r>
              <a:rPr lang="en-US">
                <a:latin typeface="Calibri" charset="0"/>
              </a:rPr>
              <a:t>	Behavior change experts- MI, CBT, co-occurring and integrated care</a:t>
            </a:r>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7324" indent="-283586" eaLnBrk="0" hangingPunct="0">
              <a:defRPr>
                <a:solidFill>
                  <a:schemeClr val="tx1"/>
                </a:solidFill>
                <a:latin typeface="Arial" charset="0"/>
                <a:ea typeface="ＭＳ Ｐゴシック" charset="0"/>
              </a:defRPr>
            </a:lvl2pPr>
            <a:lvl3pPr marL="1134345" indent="-226869" eaLnBrk="0" hangingPunct="0">
              <a:defRPr>
                <a:solidFill>
                  <a:schemeClr val="tx1"/>
                </a:solidFill>
                <a:latin typeface="Arial" charset="0"/>
                <a:ea typeface="ＭＳ Ｐゴシック" charset="0"/>
              </a:defRPr>
            </a:lvl3pPr>
            <a:lvl4pPr marL="1588083" indent="-226869" eaLnBrk="0" hangingPunct="0">
              <a:defRPr>
                <a:solidFill>
                  <a:schemeClr val="tx1"/>
                </a:solidFill>
                <a:latin typeface="Arial" charset="0"/>
                <a:ea typeface="ＭＳ Ｐゴシック" charset="0"/>
              </a:defRPr>
            </a:lvl4pPr>
            <a:lvl5pPr marL="2041821" indent="-226869" eaLnBrk="0" hangingPunct="0">
              <a:defRPr>
                <a:solidFill>
                  <a:schemeClr val="tx1"/>
                </a:solidFill>
                <a:latin typeface="Arial" charset="0"/>
                <a:ea typeface="ＭＳ Ｐゴシック" charset="0"/>
              </a:defRPr>
            </a:lvl5pPr>
            <a:lvl6pPr marL="2495559" indent="-226869" eaLnBrk="0" fontAlgn="base" hangingPunct="0">
              <a:spcBef>
                <a:spcPct val="0"/>
              </a:spcBef>
              <a:spcAft>
                <a:spcPct val="0"/>
              </a:spcAft>
              <a:defRPr>
                <a:solidFill>
                  <a:schemeClr val="tx1"/>
                </a:solidFill>
                <a:latin typeface="Arial" charset="0"/>
                <a:ea typeface="ＭＳ Ｐゴシック" charset="0"/>
              </a:defRPr>
            </a:lvl6pPr>
            <a:lvl7pPr marL="2949297" indent="-226869" eaLnBrk="0" fontAlgn="base" hangingPunct="0">
              <a:spcBef>
                <a:spcPct val="0"/>
              </a:spcBef>
              <a:spcAft>
                <a:spcPct val="0"/>
              </a:spcAft>
              <a:defRPr>
                <a:solidFill>
                  <a:schemeClr val="tx1"/>
                </a:solidFill>
                <a:latin typeface="Arial" charset="0"/>
                <a:ea typeface="ＭＳ Ｐゴシック" charset="0"/>
              </a:defRPr>
            </a:lvl7pPr>
            <a:lvl8pPr marL="3403034" indent="-226869" eaLnBrk="0" fontAlgn="base" hangingPunct="0">
              <a:spcBef>
                <a:spcPct val="0"/>
              </a:spcBef>
              <a:spcAft>
                <a:spcPct val="0"/>
              </a:spcAft>
              <a:defRPr>
                <a:solidFill>
                  <a:schemeClr val="tx1"/>
                </a:solidFill>
                <a:latin typeface="Arial" charset="0"/>
                <a:ea typeface="ＭＳ Ｐゴシック" charset="0"/>
              </a:defRPr>
            </a:lvl8pPr>
            <a:lvl9pPr marL="3856772" indent="-226869"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B8469A5-2076-EF44-9CB1-BE057D023CD9}" type="slidenum">
              <a:rPr lang="en-US">
                <a:solidFill>
                  <a:prstClr val="black"/>
                </a:solidFill>
              </a:rPr>
              <a:pPr eaLnBrk="1" hangingPunct="1"/>
              <a:t>7</a:t>
            </a:fld>
            <a:endParaRPr lang="en-US">
              <a:solidFill>
                <a:prstClr val="black"/>
              </a:solidFill>
            </a:endParaRPr>
          </a:p>
        </p:txBody>
      </p:sp>
    </p:spTree>
    <p:extLst>
      <p:ext uri="{BB962C8B-B14F-4D97-AF65-F5344CB8AC3E}">
        <p14:creationId xmlns:p14="http://schemas.microsoft.com/office/powerpoint/2010/main" val="349085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MS PGothic" charset="-128"/>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C584FD24-C979-7542-8F12-0C7C2ED13F69}" type="slidenum">
              <a:rPr lang="en-US" altLang="en-US" sz="1200"/>
              <a:pPr/>
              <a:t>8</a:t>
            </a:fld>
            <a:endParaRPr lang="en-US" altLang="en-US" sz="1200"/>
          </a:p>
        </p:txBody>
      </p:sp>
    </p:spTree>
    <p:extLst>
      <p:ext uri="{BB962C8B-B14F-4D97-AF65-F5344CB8AC3E}">
        <p14:creationId xmlns:p14="http://schemas.microsoft.com/office/powerpoint/2010/main" val="985136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MS PGothic" charset="-128"/>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128"/>
              </a:defRPr>
            </a:lvl1pPr>
            <a:lvl2pPr marL="742950" indent="-285750" eaLnBrk="0" hangingPunct="0">
              <a:defRPr sz="2400">
                <a:solidFill>
                  <a:schemeClr val="tx1"/>
                </a:solidFill>
                <a:latin typeface="Arial" charset="0"/>
                <a:ea typeface="ヒラギノ角ゴ Pro W3" charset="-128"/>
              </a:defRPr>
            </a:lvl2pPr>
            <a:lvl3pPr marL="1143000" indent="-228600" eaLnBrk="0" hangingPunct="0">
              <a:defRPr sz="2400">
                <a:solidFill>
                  <a:schemeClr val="tx1"/>
                </a:solidFill>
                <a:latin typeface="Arial" charset="0"/>
                <a:ea typeface="ヒラギノ角ゴ Pro W3" charset="-128"/>
              </a:defRPr>
            </a:lvl3pPr>
            <a:lvl4pPr marL="1600200" indent="-228600" eaLnBrk="0" hangingPunct="0">
              <a:defRPr sz="2400">
                <a:solidFill>
                  <a:schemeClr val="tx1"/>
                </a:solidFill>
                <a:latin typeface="Arial" charset="0"/>
                <a:ea typeface="ヒラギノ角ゴ Pro W3" charset="-128"/>
              </a:defRPr>
            </a:lvl4pPr>
            <a:lvl5pPr marL="2057400" indent="-228600" eaLnBrk="0" hangingPunct="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C584FD24-C979-7542-8F12-0C7C2ED13F69}" type="slidenum">
              <a:rPr lang="en-US" altLang="en-US" sz="1200"/>
              <a:pPr/>
              <a:t>9</a:t>
            </a:fld>
            <a:endParaRPr lang="en-US" altLang="en-US" sz="1200"/>
          </a:p>
        </p:txBody>
      </p:sp>
    </p:spTree>
    <p:extLst>
      <p:ext uri="{BB962C8B-B14F-4D97-AF65-F5344CB8AC3E}">
        <p14:creationId xmlns:p14="http://schemas.microsoft.com/office/powerpoint/2010/main" val="1032367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MS PGothic" charset="-128"/>
              </a:rPr>
              <a:t>3 big locations:  one 2 person team:  same patients</a:t>
            </a:r>
          </a:p>
          <a:p>
            <a:endParaRPr lang="en-US" altLang="en-US">
              <a:ea typeface="MS PGothic" charset="-128"/>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charset="0"/>
                <a:ea typeface="MS PGothic" charset="-128"/>
              </a:defRPr>
            </a:lvl1pPr>
            <a:lvl2pPr marL="742950" indent="-285750" eaLnBrk="0" hangingPunct="0">
              <a:spcBef>
                <a:spcPct val="30000"/>
              </a:spcBef>
              <a:defRPr sz="1200">
                <a:solidFill>
                  <a:schemeClr val="tx1"/>
                </a:solidFill>
                <a:latin typeface="Calibri" charset="0"/>
                <a:ea typeface="MS PGothic" charset="-128"/>
              </a:defRPr>
            </a:lvl2pPr>
            <a:lvl3pPr marL="1143000" indent="-228600" eaLnBrk="0" hangingPunct="0">
              <a:spcBef>
                <a:spcPct val="30000"/>
              </a:spcBef>
              <a:defRPr sz="1200">
                <a:solidFill>
                  <a:schemeClr val="tx1"/>
                </a:solidFill>
                <a:latin typeface="Calibri" charset="0"/>
                <a:ea typeface="MS PGothic" charset="-128"/>
              </a:defRPr>
            </a:lvl3pPr>
            <a:lvl4pPr marL="1600200" indent="-228600" eaLnBrk="0" hangingPunct="0">
              <a:spcBef>
                <a:spcPct val="30000"/>
              </a:spcBef>
              <a:defRPr sz="1200">
                <a:solidFill>
                  <a:schemeClr val="tx1"/>
                </a:solidFill>
                <a:latin typeface="Calibri" charset="0"/>
                <a:ea typeface="MS PGothic" charset="-128"/>
              </a:defRPr>
            </a:lvl4pPr>
            <a:lvl5pPr marL="2057400" indent="-228600" eaLnBrk="0" hangingPunct="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34C10EE0-2E43-FF4B-8C5D-3BF4D7CF2094}" type="slidenum">
              <a:rPr lang="en-US" altLang="en-US">
                <a:latin typeface="Arial" charset="0"/>
                <a:ea typeface="ヒラギノ角ゴ Pro W3" charset="-128"/>
              </a:rPr>
              <a:pPr>
                <a:spcBef>
                  <a:spcPct val="0"/>
                </a:spcBef>
              </a:pPr>
              <a:t>10</a:t>
            </a:fld>
            <a:endParaRPr lang="en-US" altLang="en-US">
              <a:latin typeface="Arial" charset="0"/>
              <a:ea typeface="ヒラギノ角ゴ Pro W3" charset="-128"/>
            </a:endParaRPr>
          </a:p>
        </p:txBody>
      </p:sp>
    </p:spTree>
    <p:extLst>
      <p:ext uri="{BB962C8B-B14F-4D97-AF65-F5344CB8AC3E}">
        <p14:creationId xmlns:p14="http://schemas.microsoft.com/office/powerpoint/2010/main" val="16113136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6.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6.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7.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A">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0714" t="41517" b="19911"/>
          <a:stretch/>
        </p:blipFill>
        <p:spPr>
          <a:xfrm>
            <a:off x="76200" y="2895601"/>
            <a:ext cx="7620000" cy="2194560"/>
          </a:xfrm>
          <a:prstGeom prst="rect">
            <a:avLst/>
          </a:prstGeom>
        </p:spPr>
      </p:pic>
      <p:sp>
        <p:nvSpPr>
          <p:cNvPr id="17" name="Rectangle 16"/>
          <p:cNvSpPr/>
          <p:nvPr/>
        </p:nvSpPr>
        <p:spPr>
          <a:xfrm>
            <a:off x="76200" y="2895600"/>
            <a:ext cx="7620000" cy="2194560"/>
          </a:xfrm>
          <a:prstGeom prst="rect">
            <a:avLst/>
          </a:prstGeom>
          <a:solidFill>
            <a:schemeClr val="tx1">
              <a:lumMod val="75000"/>
              <a:lumOff val="2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a:p>
        </p:txBody>
      </p:sp>
      <p:sp>
        <p:nvSpPr>
          <p:cNvPr id="2" name="Title 1"/>
          <p:cNvSpPr>
            <a:spLocks noGrp="1"/>
          </p:cNvSpPr>
          <p:nvPr>
            <p:ph type="ctrTitle" hasCustomPrompt="1"/>
          </p:nvPr>
        </p:nvSpPr>
        <p:spPr>
          <a:xfrm>
            <a:off x="304800" y="3124200"/>
            <a:ext cx="7086600" cy="1828800"/>
          </a:xfrm>
        </p:spPr>
        <p:txBody>
          <a:bodyPr anchor="b">
            <a:normAutofit/>
          </a:bodyPr>
          <a:lstStyle>
            <a:lvl1pPr algn="l">
              <a:defRPr sz="4800" b="0" cap="all" baseline="0">
                <a:solidFill>
                  <a:schemeClr val="bg1"/>
                </a:solidFill>
              </a:defRPr>
            </a:lvl1pPr>
          </a:lstStyle>
          <a:p>
            <a:r>
              <a:rPr lang="en-US" dirty="0" smtClean="0"/>
              <a:t>Click to edit title</a:t>
            </a:r>
            <a:endParaRPr lang="en-US" dirty="0"/>
          </a:p>
        </p:txBody>
      </p:sp>
      <p:sp>
        <p:nvSpPr>
          <p:cNvPr id="3" name="Subtitle 2"/>
          <p:cNvSpPr>
            <a:spLocks noGrp="1"/>
          </p:cNvSpPr>
          <p:nvPr>
            <p:ph type="subTitle" idx="1" hasCustomPrompt="1"/>
          </p:nvPr>
        </p:nvSpPr>
        <p:spPr>
          <a:xfrm>
            <a:off x="304800" y="5334000"/>
            <a:ext cx="8534400" cy="888221"/>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25000"/>
          <a:stretch/>
        </p:blipFill>
        <p:spPr>
          <a:xfrm>
            <a:off x="3581400" y="76200"/>
            <a:ext cx="5486400" cy="274320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r="82745" b="56362"/>
          <a:stretch/>
        </p:blipFill>
        <p:spPr>
          <a:xfrm>
            <a:off x="7766170" y="2895601"/>
            <a:ext cx="1301630" cy="2194560"/>
          </a:xfrm>
          <a:prstGeom prst="rect">
            <a:avLst/>
          </a:prstGeom>
        </p:spPr>
      </p:pic>
      <p:pic>
        <p:nvPicPr>
          <p:cNvPr id="16" name="Picture 15" descr="tree-rings.jpg"/>
          <p:cNvPicPr>
            <a:picLocks noChangeAspect="1"/>
          </p:cNvPicPr>
          <p:nvPr/>
        </p:nvPicPr>
        <p:blipFill>
          <a:blip r:embed="rId5" cstate="print"/>
          <a:srcRect t="44650" b="16605"/>
          <a:stretch>
            <a:fillRect/>
          </a:stretch>
        </p:blipFill>
        <p:spPr>
          <a:xfrm>
            <a:off x="76200" y="5181600"/>
            <a:ext cx="8991600" cy="1600200"/>
          </a:xfrm>
          <a:prstGeom prst="rect">
            <a:avLst/>
          </a:prstGeom>
        </p:spPr>
      </p:pic>
      <p:sp>
        <p:nvSpPr>
          <p:cNvPr id="19" name="Rectangle 18"/>
          <p:cNvSpPr/>
          <p:nvPr/>
        </p:nvSpPr>
        <p:spPr>
          <a:xfrm>
            <a:off x="76200" y="5181600"/>
            <a:ext cx="8991600" cy="16002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p:cNvSpPr>
            <a:spLocks noGrp="1"/>
          </p:cNvSpPr>
          <p:nvPr>
            <p:ph type="body" sz="quarter" idx="11" hasCustomPrompt="1"/>
          </p:nvPr>
        </p:nvSpPr>
        <p:spPr>
          <a:xfrm>
            <a:off x="304800" y="5334000"/>
            <a:ext cx="8610600" cy="838200"/>
          </a:xfrm>
        </p:spPr>
        <p:txBody>
          <a:bodyPr/>
          <a:lstStyle>
            <a:lvl1pPr>
              <a:buNone/>
              <a:defRPr baseline="0">
                <a:solidFill>
                  <a:schemeClr val="bg1"/>
                </a:solidFill>
              </a:defRPr>
            </a:lvl1pPr>
          </a:lstStyle>
          <a:p>
            <a:pPr lvl="0"/>
            <a:r>
              <a:rPr lang="en-US" dirty="0" smtClean="0"/>
              <a:t>Click to edit subtitle</a:t>
            </a:r>
            <a:endParaRPr lang="en-US" dirty="0"/>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78209"/>
            <a:ext cx="3395640" cy="2729657"/>
          </a:xfrm>
          <a:prstGeom prst="rect">
            <a:avLst/>
          </a:prstGeom>
        </p:spPr>
      </p:pic>
    </p:spTree>
    <p:extLst>
      <p:ext uri="{BB962C8B-B14F-4D97-AF65-F5344CB8AC3E}">
        <p14:creationId xmlns:p14="http://schemas.microsoft.com/office/powerpoint/2010/main" val="2440461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7"/>
          <p:cNvGrpSpPr>
            <a:grpSpLocks/>
          </p:cNvGrpSpPr>
          <p:nvPr/>
        </p:nvGrpSpPr>
        <p:grpSpPr bwMode="auto">
          <a:xfrm>
            <a:off x="-382588" y="0"/>
            <a:ext cx="9932988" cy="6858000"/>
            <a:chOff x="-382404" y="0"/>
            <a:chExt cx="9932332" cy="6858000"/>
          </a:xfrm>
        </p:grpSpPr>
        <p:grpSp>
          <p:nvGrpSpPr>
            <p:cNvPr id="5" name="Group 44"/>
            <p:cNvGrpSpPr>
              <a:grpSpLocks/>
            </p:cNvGrpSpPr>
            <p:nvPr/>
          </p:nvGrpSpPr>
          <p:grpSpPr bwMode="auto">
            <a:xfrm>
              <a:off x="0" y="0"/>
              <a:ext cx="9144000" cy="6858000"/>
              <a:chOff x="0" y="0"/>
              <a:chExt cx="9144000" cy="6858000"/>
            </a:xfrm>
          </p:grpSpPr>
          <p:grpSp>
            <p:nvGrpSpPr>
              <p:cNvPr id="28" name="Group 4"/>
              <p:cNvGrpSpPr>
                <a:grpSpLocks/>
              </p:cNvGrpSpPr>
              <p:nvPr/>
            </p:nvGrpSpPr>
            <p:grpSpPr bwMode="auto">
              <a:xfrm>
                <a:off x="0" y="0"/>
                <a:ext cx="2514600" cy="6858000"/>
                <a:chOff x="0" y="0"/>
                <a:chExt cx="2514600" cy="6858000"/>
              </a:xfrm>
            </p:grpSpPr>
            <p:sp>
              <p:nvSpPr>
                <p:cNvPr id="40" name="Rectangle 39"/>
                <p:cNvSpPr/>
                <p:nvPr/>
              </p:nvSpPr>
              <p:spPr>
                <a:xfrm>
                  <a:off x="914499"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 name="Rectangle 2"/>
                <p:cNvSpPr/>
                <p:nvPr/>
              </p:nvSpPr>
              <p:spPr>
                <a:xfrm>
                  <a:off x="159"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Rectangle 3"/>
                <p:cNvSpPr/>
                <p:nvPr/>
              </p:nvSpPr>
              <p:spPr>
                <a:xfrm>
                  <a:off x="228744"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29" name="Group 5"/>
              <p:cNvGrpSpPr>
                <a:grpSpLocks/>
              </p:cNvGrpSpPr>
              <p:nvPr/>
            </p:nvGrpSpPr>
            <p:grpSpPr bwMode="auto">
              <a:xfrm>
                <a:off x="422910" y="0"/>
                <a:ext cx="2514600" cy="6858000"/>
                <a:chOff x="0" y="0"/>
                <a:chExt cx="2514600" cy="6858000"/>
              </a:xfrm>
            </p:grpSpPr>
            <p:sp>
              <p:nvSpPr>
                <p:cNvPr id="37" name="Rectangle 36"/>
                <p:cNvSpPr/>
                <p:nvPr/>
              </p:nvSpPr>
              <p:spPr>
                <a:xfrm>
                  <a:off x="913836" y="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8" name="Rectangle 37"/>
                <p:cNvSpPr/>
                <p:nvPr/>
              </p:nvSpPr>
              <p:spPr>
                <a:xfrm>
                  <a:off x="-504"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 name="Rectangle 38"/>
                <p:cNvSpPr/>
                <p:nvPr/>
              </p:nvSpPr>
              <p:spPr>
                <a:xfrm>
                  <a:off x="228081"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grpSp>
            <p:nvGrpSpPr>
              <p:cNvPr id="30" name="Group 9"/>
              <p:cNvGrpSpPr>
                <a:grpSpLocks/>
              </p:cNvGrpSpPr>
              <p:nvPr/>
            </p:nvGrpSpPr>
            <p:grpSpPr bwMode="auto">
              <a:xfrm rot="10800000">
                <a:off x="6629400" y="0"/>
                <a:ext cx="2514600" cy="6858000"/>
                <a:chOff x="0" y="0"/>
                <a:chExt cx="2514600" cy="6858000"/>
              </a:xfrm>
            </p:grpSpPr>
            <p:sp>
              <p:nvSpPr>
                <p:cNvPr id="34" name="Rectangle 33"/>
                <p:cNvSpPr/>
                <p:nvPr/>
              </p:nvSpPr>
              <p:spPr>
                <a:xfrm>
                  <a:off x="933833" y="19050"/>
                  <a:ext cx="160009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 name="Rectangle 34"/>
                <p:cNvSpPr/>
                <p:nvPr/>
              </p:nvSpPr>
              <p:spPr>
                <a:xfrm>
                  <a:off x="19494" y="1905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 name="Rectangle 35"/>
                <p:cNvSpPr/>
                <p:nvPr/>
              </p:nvSpPr>
              <p:spPr>
                <a:xfrm>
                  <a:off x="248079" y="1905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31" name="Rectangle 30"/>
              <p:cNvSpPr/>
              <p:nvPr/>
            </p:nvSpPr>
            <p:spPr>
              <a:xfrm>
                <a:off x="3809907" y="0"/>
                <a:ext cx="2819214"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Rectangle 31"/>
              <p:cNvSpPr/>
              <p:nvPr/>
            </p:nvSpPr>
            <p:spPr>
              <a:xfrm>
                <a:off x="2895568" y="0"/>
                <a:ext cx="45717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3" name="Rectangle 32"/>
              <p:cNvSpPr/>
              <p:nvPr/>
            </p:nvSpPr>
            <p:spPr>
              <a:xfrm>
                <a:off x="3124153" y="0"/>
                <a:ext cx="76195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6" name="Freeform 5"/>
            <p:cNvSpPr/>
            <p:nvPr/>
          </p:nvSpPr>
          <p:spPr>
            <a:xfrm>
              <a:off x="-12540" y="5035550"/>
              <a:ext cx="9144984" cy="1174750"/>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7" name="Freeform 6"/>
            <p:cNvSpPr/>
            <p:nvPr/>
          </p:nvSpPr>
          <p:spPr>
            <a:xfrm>
              <a:off x="-12540" y="3467100"/>
              <a:ext cx="9144984" cy="890588"/>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8" name="Freeform 7"/>
            <p:cNvSpPr/>
            <p:nvPr/>
          </p:nvSpPr>
          <p:spPr>
            <a:xfrm>
              <a:off x="-23653" y="5640388"/>
              <a:ext cx="3004940" cy="1211262"/>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9" name="Freeform 8"/>
            <p:cNvSpPr/>
            <p:nvPr/>
          </p:nvSpPr>
          <p:spPr>
            <a:xfrm>
              <a:off x="-12540" y="5284788"/>
              <a:ext cx="9144984" cy="1477962"/>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0" name="Freeform 9"/>
            <p:cNvSpPr/>
            <p:nvPr/>
          </p:nvSpPr>
          <p:spPr>
            <a:xfrm>
              <a:off x="2136793" y="5132388"/>
              <a:ext cx="6982952" cy="171926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sp>
          <p:nvSpPr>
            <p:cNvPr id="11" name="Hexagon 10"/>
            <p:cNvSpPr/>
            <p:nvPr/>
          </p:nvSpPr>
          <p:spPr>
            <a:xfrm rot="1800000">
              <a:off x="2995574" y="2859088"/>
              <a:ext cx="1601681"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Hexagon 11"/>
            <p:cNvSpPr/>
            <p:nvPr/>
          </p:nvSpPr>
          <p:spPr>
            <a:xfrm rot="1800000">
              <a:off x="3719426"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Hexagon 12"/>
            <p:cNvSpPr/>
            <p:nvPr/>
          </p:nvSpPr>
          <p:spPr>
            <a:xfrm rot="1800000">
              <a:off x="3728950" y="15922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Hexagon 13"/>
            <p:cNvSpPr/>
            <p:nvPr/>
          </p:nvSpPr>
          <p:spPr>
            <a:xfrm rot="1800000">
              <a:off x="2976525" y="325438"/>
              <a:ext cx="1601681" cy="1389062"/>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 name="Hexagon 14"/>
            <p:cNvSpPr/>
            <p:nvPr/>
          </p:nvSpPr>
          <p:spPr>
            <a:xfrm rot="1800000">
              <a:off x="4462327" y="5383213"/>
              <a:ext cx="1601681" cy="1389062"/>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Freeform 15"/>
            <p:cNvSpPr/>
            <p:nvPr/>
          </p:nvSpPr>
          <p:spPr>
            <a:xfrm rot="1800000">
              <a:off x="-382404" y="4202113"/>
              <a:ext cx="126198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Hexagon 16"/>
            <p:cNvSpPr/>
            <p:nvPr/>
          </p:nvSpPr>
          <p:spPr>
            <a:xfrm rot="1800000">
              <a:off x="23970" y="540226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Hexagon 17"/>
            <p:cNvSpPr/>
            <p:nvPr/>
          </p:nvSpPr>
          <p:spPr>
            <a:xfrm rot="1800000">
              <a:off x="52543" y="2849563"/>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Hexagon 18"/>
            <p:cNvSpPr/>
            <p:nvPr/>
          </p:nvSpPr>
          <p:spPr>
            <a:xfrm rot="1800000">
              <a:off x="776395" y="4125913"/>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Hexagon 19"/>
            <p:cNvSpPr/>
            <p:nvPr/>
          </p:nvSpPr>
          <p:spPr>
            <a:xfrm rot="1800000">
              <a:off x="1509772" y="54117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Hexagon 20"/>
            <p:cNvSpPr/>
            <p:nvPr/>
          </p:nvSpPr>
          <p:spPr>
            <a:xfrm rot="1800000">
              <a:off x="1528821" y="2859088"/>
              <a:ext cx="1601681"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Hexagon 21"/>
            <p:cNvSpPr/>
            <p:nvPr/>
          </p:nvSpPr>
          <p:spPr>
            <a:xfrm rot="1800000">
              <a:off x="795444" y="1563688"/>
              <a:ext cx="1601681"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Hexagon 22"/>
            <p:cNvSpPr/>
            <p:nvPr/>
          </p:nvSpPr>
          <p:spPr>
            <a:xfrm rot="1800000">
              <a:off x="6806909" y="4144963"/>
              <a:ext cx="1600094" cy="1389062"/>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Hexagon 23"/>
            <p:cNvSpPr/>
            <p:nvPr/>
          </p:nvSpPr>
          <p:spPr>
            <a:xfrm rot="1800000">
              <a:off x="7549810" y="5421313"/>
              <a:ext cx="1600094" cy="1389062"/>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5" name="Hexagon 24"/>
            <p:cNvSpPr/>
            <p:nvPr/>
          </p:nvSpPr>
          <p:spPr>
            <a:xfrm rot="1800000">
              <a:off x="7549810" y="2868613"/>
              <a:ext cx="1600094" cy="1389062"/>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Freeform 25"/>
            <p:cNvSpPr/>
            <p:nvPr/>
          </p:nvSpPr>
          <p:spPr>
            <a:xfrm rot="1800000">
              <a:off x="8306998" y="4056063"/>
              <a:ext cx="1242930" cy="1387475"/>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Freeform 26"/>
            <p:cNvSpPr/>
            <p:nvPr/>
          </p:nvSpPr>
          <p:spPr>
            <a:xfrm rot="1800000">
              <a:off x="8306998" y="1511300"/>
              <a:ext cx="1241343" cy="1389063"/>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43" name="Rectangle 42"/>
          <p:cNvSpPr/>
          <p:nvPr/>
        </p:nvSpPr>
        <p:spPr>
          <a:xfrm>
            <a:off x="4560888" y="-22225"/>
            <a:ext cx="3679825" cy="6272213"/>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4" name="Rectangle 43"/>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5" name="Rectangle 44"/>
          <p:cNvSpPr/>
          <p:nvPr/>
        </p:nvSpPr>
        <p:spPr>
          <a:xfrm>
            <a:off x="4651375" y="6088063"/>
            <a:ext cx="3505200" cy="825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6" name="Footer Placeholder 4"/>
          <p:cNvSpPr>
            <a:spLocks noGrp="1"/>
          </p:cNvSpPr>
          <p:nvPr>
            <p:ph type="ftr" sz="quarter" idx="10"/>
          </p:nvPr>
        </p:nvSpPr>
        <p:spPr>
          <a:xfrm>
            <a:off x="5303838" y="5719763"/>
            <a:ext cx="2830512" cy="365125"/>
          </a:xfrm>
          <a:prstGeom prst="rect">
            <a:avLst/>
          </a:prstGeom>
        </p:spPr>
        <p:txBody>
          <a:bodyPr>
            <a:normAutofit/>
          </a:bodyPr>
          <a:lstStyle>
            <a:lvl1pPr>
              <a:defRPr>
                <a:solidFill>
                  <a:schemeClr val="accent1"/>
                </a:solidFill>
              </a:defRPr>
            </a:lvl1pPr>
          </a:lstStyle>
          <a:p>
            <a:pPr>
              <a:defRPr/>
            </a:pPr>
            <a:endParaRPr lang="en-US"/>
          </a:p>
        </p:txBody>
      </p:sp>
      <p:sp>
        <p:nvSpPr>
          <p:cNvPr id="47" name="Slide Number Placeholder 5"/>
          <p:cNvSpPr>
            <a:spLocks noGrp="1"/>
          </p:cNvSpPr>
          <p:nvPr>
            <p:ph type="sldNum" sz="quarter" idx="11"/>
          </p:nvPr>
        </p:nvSpPr>
        <p:spPr>
          <a:xfrm>
            <a:off x="4649788" y="5719763"/>
            <a:ext cx="642937" cy="365125"/>
          </a:xfrm>
          <a:prstGeom prst="rect">
            <a:avLst/>
          </a:prstGeom>
        </p:spPr>
        <p:txBody>
          <a:bodyPr vert="horz" wrap="square" lIns="91440" tIns="45720" rIns="91440" bIns="45720" numCol="1" anchor="t" anchorCtr="0" compatLnSpc="1">
            <a:prstTxWarp prst="textNoShape">
              <a:avLst/>
            </a:prstTxWarp>
          </a:bodyPr>
          <a:lstStyle>
            <a:lvl1pPr>
              <a:defRPr>
                <a:solidFill>
                  <a:schemeClr val="accent1"/>
                </a:solidFill>
              </a:defRPr>
            </a:lvl1pPr>
          </a:lstStyle>
          <a:p>
            <a:fld id="{BDBD5752-9CBA-1B4C-BC2A-01B68E92DF50}" type="slidenum">
              <a:rPr lang="en-US" altLang="en-US"/>
              <a:pPr/>
              <a:t>‹#›</a:t>
            </a:fld>
            <a:endParaRPr lang="en-US" altLang="en-US"/>
          </a:p>
        </p:txBody>
      </p:sp>
    </p:spTree>
    <p:extLst>
      <p:ext uri="{BB962C8B-B14F-4D97-AF65-F5344CB8AC3E}">
        <p14:creationId xmlns:p14="http://schemas.microsoft.com/office/powerpoint/2010/main" val="2048520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a:xfrm>
            <a:off x="4641850" y="5851525"/>
            <a:ext cx="3502025"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108149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5"/>
          </p:nvPr>
        </p:nvSpPr>
        <p:spPr>
          <a:xfrm>
            <a:off x="4641850" y="5851525"/>
            <a:ext cx="3502025"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951920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4641850" y="5851525"/>
            <a:ext cx="3502025"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893358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a:xfrm>
            <a:off x="4641850" y="5851525"/>
            <a:ext cx="3502025"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579978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ue Backgroun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gradFill flip="none" rotWithShape="1">
            <a:gsLst>
              <a:gs pos="0">
                <a:srgbClr val="0070C0"/>
              </a:gs>
              <a:gs pos="50000">
                <a:schemeClr val="tx2">
                  <a:lumMod val="60000"/>
                  <a:lumOff val="40000"/>
                </a:schemeClr>
              </a:gs>
              <a:gs pos="100000">
                <a:schemeClr val="accent5">
                  <a:lumMod val="40000"/>
                  <a:lumOff val="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descr="bhwp-logo-one-line.png"/>
          <p:cNvPicPr>
            <a:picLocks noChangeAspect="1"/>
          </p:cNvPicPr>
          <p:nvPr/>
        </p:nvPicPr>
        <p:blipFill>
          <a:blip r:embed="rId2" cstate="print"/>
          <a:stretch>
            <a:fillRect/>
          </a:stretch>
        </p:blipFill>
        <p:spPr>
          <a:xfrm>
            <a:off x="219920" y="6452885"/>
            <a:ext cx="4213440" cy="405115"/>
          </a:xfrm>
          <a:prstGeom prst="rect">
            <a:avLst/>
          </a:prstGeom>
        </p:spPr>
      </p:pic>
      <p:sp>
        <p:nvSpPr>
          <p:cNvPr id="5" name="TextBox 4"/>
          <p:cNvSpPr txBox="1"/>
          <p:nvPr/>
        </p:nvSpPr>
        <p:spPr>
          <a:xfrm>
            <a:off x="7924800" y="6575193"/>
            <a:ext cx="1219200" cy="230832"/>
          </a:xfrm>
          <a:prstGeom prst="rect">
            <a:avLst/>
          </a:prstGeom>
          <a:noFill/>
        </p:spPr>
        <p:txBody>
          <a:bodyPr wrap="square" rtlCol="0">
            <a:spAutoFit/>
          </a:bodyPr>
          <a:lstStyle/>
          <a:p>
            <a:pPr algn="r"/>
            <a:r>
              <a:rPr lang="en-US" sz="900" dirty="0">
                <a:solidFill>
                  <a:prstClr val="white"/>
                </a:solidFill>
              </a:rPr>
              <a:t>© 2016 BHWP</a:t>
            </a:r>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Tree>
    <p:extLst>
      <p:ext uri="{BB962C8B-B14F-4D97-AF65-F5344CB8AC3E}">
        <p14:creationId xmlns:p14="http://schemas.microsoft.com/office/powerpoint/2010/main" val="9736809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B">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0714" t="41517" b="19911"/>
          <a:stretch/>
        </p:blipFill>
        <p:spPr>
          <a:xfrm>
            <a:off x="76200" y="2895601"/>
            <a:ext cx="7620000" cy="2194560"/>
          </a:xfrm>
          <a:prstGeom prst="rect">
            <a:avLst/>
          </a:prstGeom>
        </p:spPr>
      </p:pic>
      <p:sp>
        <p:nvSpPr>
          <p:cNvPr id="17" name="Rectangle 16"/>
          <p:cNvSpPr/>
          <p:nvPr/>
        </p:nvSpPr>
        <p:spPr>
          <a:xfrm>
            <a:off x="76200" y="2895600"/>
            <a:ext cx="7620000" cy="2194560"/>
          </a:xfrm>
          <a:prstGeom prst="rect">
            <a:avLst/>
          </a:prstGeom>
          <a:solidFill>
            <a:schemeClr val="tx1">
              <a:lumMod val="75000"/>
              <a:lumOff val="2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a:p>
        </p:txBody>
      </p:sp>
      <p:sp>
        <p:nvSpPr>
          <p:cNvPr id="2" name="Title 1"/>
          <p:cNvSpPr>
            <a:spLocks noGrp="1"/>
          </p:cNvSpPr>
          <p:nvPr>
            <p:ph type="ctrTitle" hasCustomPrompt="1"/>
          </p:nvPr>
        </p:nvSpPr>
        <p:spPr>
          <a:xfrm>
            <a:off x="304800" y="3124200"/>
            <a:ext cx="7086600" cy="1828800"/>
          </a:xfrm>
        </p:spPr>
        <p:txBody>
          <a:bodyPr anchor="b">
            <a:normAutofit/>
          </a:bodyPr>
          <a:lstStyle>
            <a:lvl1pPr algn="l">
              <a:defRPr sz="4800" b="0" cap="all" baseline="0">
                <a:solidFill>
                  <a:schemeClr val="bg1"/>
                </a:solidFill>
              </a:defRPr>
            </a:lvl1pPr>
          </a:lstStyle>
          <a:p>
            <a:r>
              <a:rPr lang="en-US" dirty="0" smtClean="0"/>
              <a:t>Click to edit title</a:t>
            </a:r>
            <a:endParaRPr lang="en-US" dirty="0"/>
          </a:p>
        </p:txBody>
      </p:sp>
      <p:sp>
        <p:nvSpPr>
          <p:cNvPr id="3" name="Subtitle 2"/>
          <p:cNvSpPr>
            <a:spLocks noGrp="1"/>
          </p:cNvSpPr>
          <p:nvPr>
            <p:ph type="subTitle" idx="1" hasCustomPrompt="1"/>
          </p:nvPr>
        </p:nvSpPr>
        <p:spPr>
          <a:xfrm>
            <a:off x="304800" y="5334000"/>
            <a:ext cx="8534400" cy="888221"/>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25000"/>
          <a:stretch/>
        </p:blipFill>
        <p:spPr>
          <a:xfrm>
            <a:off x="3581400" y="76200"/>
            <a:ext cx="5486400" cy="274320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r="82745" b="56362"/>
          <a:stretch/>
        </p:blipFill>
        <p:spPr>
          <a:xfrm>
            <a:off x="7766170" y="2895601"/>
            <a:ext cx="1301630" cy="2194560"/>
          </a:xfrm>
          <a:prstGeom prst="rect">
            <a:avLst/>
          </a:prstGeom>
        </p:spPr>
      </p:pic>
      <p:pic>
        <p:nvPicPr>
          <p:cNvPr id="16" name="Picture 15" descr="tree-rings.jpg"/>
          <p:cNvPicPr>
            <a:picLocks noChangeAspect="1"/>
          </p:cNvPicPr>
          <p:nvPr/>
        </p:nvPicPr>
        <p:blipFill>
          <a:blip r:embed="rId5" cstate="print"/>
          <a:srcRect t="44650" b="16605"/>
          <a:stretch>
            <a:fillRect/>
          </a:stretch>
        </p:blipFill>
        <p:spPr>
          <a:xfrm>
            <a:off x="76200" y="5181600"/>
            <a:ext cx="8991600" cy="1600200"/>
          </a:xfrm>
          <a:prstGeom prst="rect">
            <a:avLst/>
          </a:prstGeom>
        </p:spPr>
      </p:pic>
      <p:sp>
        <p:nvSpPr>
          <p:cNvPr id="19" name="Rectangle 18"/>
          <p:cNvSpPr/>
          <p:nvPr/>
        </p:nvSpPr>
        <p:spPr>
          <a:xfrm>
            <a:off x="76200" y="5181600"/>
            <a:ext cx="8991600" cy="16002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p:cNvSpPr>
            <a:spLocks noGrp="1"/>
          </p:cNvSpPr>
          <p:nvPr>
            <p:ph type="body" sz="quarter" idx="11" hasCustomPrompt="1"/>
          </p:nvPr>
        </p:nvSpPr>
        <p:spPr>
          <a:xfrm>
            <a:off x="304800" y="5334000"/>
            <a:ext cx="8610600" cy="838200"/>
          </a:xfrm>
        </p:spPr>
        <p:txBody>
          <a:bodyPr/>
          <a:lstStyle>
            <a:lvl1pPr>
              <a:buNone/>
              <a:defRPr baseline="0">
                <a:solidFill>
                  <a:schemeClr val="bg1"/>
                </a:solidFill>
              </a:defRPr>
            </a:lvl1pPr>
          </a:lstStyle>
          <a:p>
            <a:pPr lvl="0"/>
            <a:r>
              <a:rPr lang="en-US" dirty="0" smtClean="0"/>
              <a:t>Click to edit subtitle</a:t>
            </a:r>
            <a:endParaRPr lang="en-US" dirty="0"/>
          </a:p>
        </p:txBody>
      </p:sp>
      <p:pic>
        <p:nvPicPr>
          <p:cNvPr id="21" name="Picture 20" descr="ginkgo-leaves-brighter-blue-sm.jpg"/>
          <p:cNvPicPr>
            <a:picLocks noChangeAspect="1"/>
          </p:cNvPicPr>
          <p:nvPr/>
        </p:nvPicPr>
        <p:blipFill>
          <a:blip r:embed="rId6" cstate="print"/>
          <a:stretch>
            <a:fillRect/>
          </a:stretch>
        </p:blipFill>
        <p:spPr>
          <a:xfrm>
            <a:off x="76200" y="78209"/>
            <a:ext cx="3395641" cy="2729657"/>
          </a:xfrm>
          <a:prstGeom prst="rect">
            <a:avLst/>
          </a:prstGeom>
        </p:spPr>
      </p:pic>
    </p:spTree>
    <p:extLst>
      <p:ext uri="{BB962C8B-B14F-4D97-AF65-F5344CB8AC3E}">
        <p14:creationId xmlns:p14="http://schemas.microsoft.com/office/powerpoint/2010/main" val="1164690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C">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0714" t="41517" b="19911"/>
          <a:stretch/>
        </p:blipFill>
        <p:spPr>
          <a:xfrm>
            <a:off x="76200" y="2895601"/>
            <a:ext cx="7620000" cy="2194560"/>
          </a:xfrm>
          <a:prstGeom prst="rect">
            <a:avLst/>
          </a:prstGeom>
        </p:spPr>
      </p:pic>
      <p:sp>
        <p:nvSpPr>
          <p:cNvPr id="17" name="Rectangle 16"/>
          <p:cNvSpPr/>
          <p:nvPr/>
        </p:nvSpPr>
        <p:spPr>
          <a:xfrm>
            <a:off x="76200" y="2895600"/>
            <a:ext cx="7620000" cy="2194560"/>
          </a:xfrm>
          <a:prstGeom prst="rect">
            <a:avLst/>
          </a:prstGeom>
          <a:solidFill>
            <a:schemeClr val="tx1">
              <a:lumMod val="75000"/>
              <a:lumOff val="2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a:p>
        </p:txBody>
      </p:sp>
      <p:sp>
        <p:nvSpPr>
          <p:cNvPr id="2" name="Title 1"/>
          <p:cNvSpPr>
            <a:spLocks noGrp="1"/>
          </p:cNvSpPr>
          <p:nvPr>
            <p:ph type="ctrTitle" hasCustomPrompt="1"/>
          </p:nvPr>
        </p:nvSpPr>
        <p:spPr>
          <a:xfrm>
            <a:off x="304800" y="3124200"/>
            <a:ext cx="7086600" cy="1828800"/>
          </a:xfrm>
        </p:spPr>
        <p:txBody>
          <a:bodyPr anchor="b">
            <a:normAutofit/>
          </a:bodyPr>
          <a:lstStyle>
            <a:lvl1pPr algn="l">
              <a:defRPr sz="4800" b="0" cap="all" baseline="0">
                <a:solidFill>
                  <a:schemeClr val="bg1"/>
                </a:solidFill>
              </a:defRPr>
            </a:lvl1pPr>
          </a:lstStyle>
          <a:p>
            <a:r>
              <a:rPr lang="en-US" dirty="0" smtClean="0"/>
              <a:t>Click to edit title</a:t>
            </a:r>
            <a:endParaRPr lang="en-US" dirty="0"/>
          </a:p>
        </p:txBody>
      </p:sp>
      <p:sp>
        <p:nvSpPr>
          <p:cNvPr id="3" name="Subtitle 2"/>
          <p:cNvSpPr>
            <a:spLocks noGrp="1"/>
          </p:cNvSpPr>
          <p:nvPr>
            <p:ph type="subTitle" idx="1" hasCustomPrompt="1"/>
          </p:nvPr>
        </p:nvSpPr>
        <p:spPr>
          <a:xfrm>
            <a:off x="304800" y="5334000"/>
            <a:ext cx="8534400" cy="888221"/>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25000"/>
          <a:stretch/>
        </p:blipFill>
        <p:spPr>
          <a:xfrm>
            <a:off x="3581400" y="76200"/>
            <a:ext cx="5486400" cy="274320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r="82745" b="56362"/>
          <a:stretch/>
        </p:blipFill>
        <p:spPr>
          <a:xfrm>
            <a:off x="7766170" y="2895601"/>
            <a:ext cx="1301630" cy="2194560"/>
          </a:xfrm>
          <a:prstGeom prst="rect">
            <a:avLst/>
          </a:prstGeom>
        </p:spPr>
      </p:pic>
      <p:sp>
        <p:nvSpPr>
          <p:cNvPr id="13" name="Rectangle 12"/>
          <p:cNvSpPr/>
          <p:nvPr/>
        </p:nvSpPr>
        <p:spPr>
          <a:xfrm>
            <a:off x="8686800" y="2514600"/>
            <a:ext cx="3810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0" hasCustomPrompt="1"/>
          </p:nvPr>
        </p:nvSpPr>
        <p:spPr>
          <a:xfrm>
            <a:off x="6076308" y="2438400"/>
            <a:ext cx="2590800" cy="304800"/>
          </a:xfrm>
        </p:spPr>
        <p:txBody>
          <a:bodyPr>
            <a:noAutofit/>
          </a:bodyPr>
          <a:lstStyle>
            <a:lvl1pPr marL="0" indent="0" algn="r">
              <a:spcBef>
                <a:spcPts val="0"/>
              </a:spcBef>
              <a:buNone/>
              <a:defRPr sz="1400" b="1">
                <a:solidFill>
                  <a:schemeClr val="tx1">
                    <a:lumMod val="50000"/>
                    <a:lumOff val="50000"/>
                  </a:schemeClr>
                </a:solidFill>
                <a:latin typeface="+mn-lt"/>
              </a:defRPr>
            </a:lvl1pPr>
            <a:lvl2pPr marL="457200" indent="0">
              <a:buFont typeface="Arial" pitchFamily="34" charset="0"/>
              <a:buNone/>
              <a:defRPr/>
            </a:lvl2pPr>
            <a:lvl5pPr marL="1828800" indent="0">
              <a:buNone/>
              <a:defRPr/>
            </a:lvl5pPr>
          </a:lstStyle>
          <a:p>
            <a:pPr lvl="0"/>
            <a:r>
              <a:rPr lang="en-US" dirty="0" smtClean="0"/>
              <a:t>Click to add text or remove</a:t>
            </a:r>
            <a:endParaRPr lang="en-US" dirty="0"/>
          </a:p>
        </p:txBody>
      </p:sp>
      <p:pic>
        <p:nvPicPr>
          <p:cNvPr id="16" name="Picture 15" descr="tree-rings.jpg"/>
          <p:cNvPicPr>
            <a:picLocks noChangeAspect="1"/>
          </p:cNvPicPr>
          <p:nvPr/>
        </p:nvPicPr>
        <p:blipFill>
          <a:blip r:embed="rId5" cstate="print"/>
          <a:srcRect t="44650" b="16605"/>
          <a:stretch>
            <a:fillRect/>
          </a:stretch>
        </p:blipFill>
        <p:spPr>
          <a:xfrm>
            <a:off x="76200" y="5181600"/>
            <a:ext cx="8991600" cy="1600200"/>
          </a:xfrm>
          <a:prstGeom prst="rect">
            <a:avLst/>
          </a:prstGeom>
        </p:spPr>
      </p:pic>
      <p:sp>
        <p:nvSpPr>
          <p:cNvPr id="19" name="Rectangle 18"/>
          <p:cNvSpPr/>
          <p:nvPr/>
        </p:nvSpPr>
        <p:spPr>
          <a:xfrm>
            <a:off x="76200" y="5181600"/>
            <a:ext cx="8991600" cy="16002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ginkgo-leaves-brighter-blue-sm.jpg"/>
          <p:cNvPicPr>
            <a:picLocks noChangeAspect="1"/>
          </p:cNvPicPr>
          <p:nvPr/>
        </p:nvPicPr>
        <p:blipFill>
          <a:blip r:embed="rId6" cstate="print"/>
          <a:stretch>
            <a:fillRect/>
          </a:stretch>
        </p:blipFill>
        <p:spPr>
          <a:xfrm>
            <a:off x="76200" y="78209"/>
            <a:ext cx="3395640" cy="2729657"/>
          </a:xfrm>
          <a:prstGeom prst="rect">
            <a:avLst/>
          </a:prstGeom>
        </p:spPr>
      </p:pic>
      <p:sp>
        <p:nvSpPr>
          <p:cNvPr id="22" name="Text Placeholder 17"/>
          <p:cNvSpPr>
            <a:spLocks noGrp="1"/>
          </p:cNvSpPr>
          <p:nvPr>
            <p:ph type="body" sz="quarter" idx="11" hasCustomPrompt="1"/>
          </p:nvPr>
        </p:nvSpPr>
        <p:spPr>
          <a:xfrm>
            <a:off x="304800" y="5334000"/>
            <a:ext cx="8610600" cy="838200"/>
          </a:xfrm>
        </p:spPr>
        <p:txBody>
          <a:bodyPr/>
          <a:lstStyle>
            <a:lvl1pPr>
              <a:buNone/>
              <a:defRPr baseline="0">
                <a:solidFill>
                  <a:schemeClr val="bg1"/>
                </a:solidFill>
              </a:defRPr>
            </a:lvl1pPr>
          </a:lstStyle>
          <a:p>
            <a:pPr lvl="0"/>
            <a:r>
              <a:rPr lang="en-US" dirty="0" smtClean="0"/>
              <a:t>Click to edit subtitle</a:t>
            </a:r>
            <a:endParaRPr lang="en-US" dirty="0"/>
          </a:p>
        </p:txBody>
      </p:sp>
    </p:spTree>
    <p:extLst>
      <p:ext uri="{BB962C8B-B14F-4D97-AF65-F5344CB8AC3E}">
        <p14:creationId xmlns:p14="http://schemas.microsoft.com/office/powerpoint/2010/main" val="1164690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Style A">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srcRect b="80655"/>
          <a:stretch>
            <a:fillRect/>
          </a:stretch>
        </p:blipFill>
        <p:spPr>
          <a:xfrm>
            <a:off x="1371600" y="76200"/>
            <a:ext cx="7680960" cy="980869"/>
          </a:xfrm>
          <a:prstGeom prst="rect">
            <a:avLst/>
          </a:prstGeom>
        </p:spPr>
      </p:pic>
      <p:pic>
        <p:nvPicPr>
          <p:cNvPr id="20" name="Picture 19" descr="ginkgo-leaves-blue.jpg"/>
          <p:cNvPicPr>
            <a:picLocks noChangeAspect="1"/>
          </p:cNvPicPr>
          <p:nvPr/>
        </p:nvPicPr>
        <p:blipFill>
          <a:blip r:embed="rId3" cstate="print"/>
          <a:stretch>
            <a:fillRect/>
          </a:stretch>
        </p:blipFill>
        <p:spPr>
          <a:xfrm>
            <a:off x="76200" y="93008"/>
            <a:ext cx="1188720" cy="956983"/>
          </a:xfrm>
          <a:prstGeom prst="rect">
            <a:avLst/>
          </a:prstGeom>
        </p:spPr>
      </p:pic>
      <p:sp>
        <p:nvSpPr>
          <p:cNvPr id="2" name="Title 1"/>
          <p:cNvSpPr>
            <a:spLocks noGrp="1"/>
          </p:cNvSpPr>
          <p:nvPr>
            <p:ph type="ctrTitle" hasCustomPrompt="1"/>
          </p:nvPr>
        </p:nvSpPr>
        <p:spPr>
          <a:xfrm>
            <a:off x="1371600" y="152400"/>
            <a:ext cx="7620000" cy="838200"/>
          </a:xfrm>
        </p:spPr>
        <p:txBody>
          <a:bodyPr anchor="ctr">
            <a:normAutofit/>
          </a:bodyPr>
          <a:lstStyle>
            <a:lvl1pPr marL="91440" algn="l">
              <a:defRPr sz="4000" b="1" cap="none" baseline="0">
                <a:solidFill>
                  <a:schemeClr val="tx2"/>
                </a:solidFill>
              </a:defRPr>
            </a:lvl1pPr>
          </a:lstStyle>
          <a:p>
            <a:r>
              <a:rPr lang="en-US" dirty="0" smtClean="0"/>
              <a:t>Click to edit title</a:t>
            </a:r>
            <a:endParaRPr lang="en-US" dirty="0"/>
          </a:p>
        </p:txBody>
      </p:sp>
      <p:sp>
        <p:nvSpPr>
          <p:cNvPr id="14" name="Text Placeholder 21"/>
          <p:cNvSpPr>
            <a:spLocks noGrp="1"/>
          </p:cNvSpPr>
          <p:nvPr>
            <p:ph type="body" sz="quarter" idx="10"/>
          </p:nvPr>
        </p:nvSpPr>
        <p:spPr>
          <a:xfrm>
            <a:off x="381000" y="1371600"/>
            <a:ext cx="8458200" cy="5105400"/>
          </a:xfrm>
        </p:spPr>
        <p:txBody>
          <a:bodyPr/>
          <a:lstStyle>
            <a:lvl1pPr>
              <a:buNone/>
              <a:defRPr sz="4000"/>
            </a:lvl1pPr>
            <a:lvl2pPr>
              <a:buFont typeface="Arial" pitchFamily="34" charset="0"/>
              <a:buChar char="•"/>
              <a:defRPr sz="3200"/>
            </a:lvl2pPr>
            <a:lvl3pPr>
              <a:buFont typeface="Courier New" pitchFamily="49" charset="0"/>
              <a:buChar char="o"/>
              <a:defRPr sz="28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64690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Style B">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srcRect t="72582"/>
          <a:stretch>
            <a:fillRect/>
          </a:stretch>
        </p:blipFill>
        <p:spPr>
          <a:xfrm>
            <a:off x="0" y="5715000"/>
            <a:ext cx="7772400" cy="152400"/>
          </a:xfrm>
          <a:prstGeom prst="rect">
            <a:avLst/>
          </a:prstGeom>
        </p:spPr>
      </p:pic>
      <p:sp>
        <p:nvSpPr>
          <p:cNvPr id="17" name="Rectangle 16"/>
          <p:cNvSpPr/>
          <p:nvPr/>
        </p:nvSpPr>
        <p:spPr>
          <a:xfrm>
            <a:off x="0" y="5715000"/>
            <a:ext cx="7772400" cy="155448"/>
          </a:xfrm>
          <a:prstGeom prst="rect">
            <a:avLst/>
          </a:prstGeom>
          <a:solidFill>
            <a:schemeClr val="tx1">
              <a:lumMod val="75000"/>
              <a:lumOff val="2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40271" r="80828" b="56362"/>
          <a:stretch/>
        </p:blipFill>
        <p:spPr>
          <a:xfrm>
            <a:off x="7827264" y="5715000"/>
            <a:ext cx="1316736" cy="154169"/>
          </a:xfrm>
          <a:prstGeom prst="rect">
            <a:avLst/>
          </a:prstGeom>
        </p:spPr>
      </p:pic>
      <p:pic>
        <p:nvPicPr>
          <p:cNvPr id="16" name="Picture 15" descr="tree-rings.jpg"/>
          <p:cNvPicPr>
            <a:picLocks noChangeAspect="1"/>
          </p:cNvPicPr>
          <p:nvPr/>
        </p:nvPicPr>
        <p:blipFill>
          <a:blip r:embed="rId4" cstate="print"/>
          <a:srcRect l="4661" t="46380" r="3427" b="33210"/>
          <a:stretch>
            <a:fillRect/>
          </a:stretch>
        </p:blipFill>
        <p:spPr>
          <a:xfrm>
            <a:off x="0" y="5925312"/>
            <a:ext cx="9144000" cy="932688"/>
          </a:xfrm>
          <a:prstGeom prst="rect">
            <a:avLst/>
          </a:prstGeom>
        </p:spPr>
      </p:pic>
      <p:sp>
        <p:nvSpPr>
          <p:cNvPr id="19" name="Rectangle 18"/>
          <p:cNvSpPr/>
          <p:nvPr/>
        </p:nvSpPr>
        <p:spPr>
          <a:xfrm>
            <a:off x="0" y="5925312"/>
            <a:ext cx="9144000" cy="932688"/>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1"/>
          <p:cNvSpPr>
            <a:spLocks noGrp="1"/>
          </p:cNvSpPr>
          <p:nvPr>
            <p:ph type="body" sz="quarter" idx="10"/>
          </p:nvPr>
        </p:nvSpPr>
        <p:spPr>
          <a:xfrm>
            <a:off x="3657600" y="609600"/>
            <a:ext cx="5181600" cy="4953000"/>
          </a:xfrm>
        </p:spPr>
        <p:txBody>
          <a:bodyPr/>
          <a:lstStyle>
            <a:lvl1pPr>
              <a:buNone/>
              <a:defRPr sz="4000" b="1">
                <a:solidFill>
                  <a:schemeClr val="tx2"/>
                </a:solidFill>
              </a:defRPr>
            </a:lvl1pPr>
            <a:lvl2pPr>
              <a:buFont typeface="Arial" pitchFamily="34" charset="0"/>
              <a:buChar char="•"/>
              <a:defRPr sz="3200"/>
            </a:lvl2pPr>
            <a:lvl3pPr>
              <a:buFont typeface="Courier New" pitchFamily="49" charset="0"/>
              <a:buChar char="o"/>
              <a:defRPr sz="28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9"/>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845" y="-76200"/>
            <a:ext cx="3501355" cy="2814638"/>
          </a:xfrm>
          <a:prstGeom prst="rect">
            <a:avLst/>
          </a:prstGeom>
        </p:spPr>
      </p:pic>
    </p:spTree>
    <p:extLst>
      <p:ext uri="{BB962C8B-B14F-4D97-AF65-F5344CB8AC3E}">
        <p14:creationId xmlns:p14="http://schemas.microsoft.com/office/powerpoint/2010/main" val="1164690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Style C">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33572" t="18719" r="49543" b="893"/>
          <a:stretch/>
        </p:blipFill>
        <p:spPr>
          <a:xfrm>
            <a:off x="0" y="0"/>
            <a:ext cx="1752600" cy="5562600"/>
          </a:xfrm>
          <a:prstGeom prst="rect">
            <a:avLst/>
          </a:prstGeom>
        </p:spPr>
      </p:pic>
      <p:sp>
        <p:nvSpPr>
          <p:cNvPr id="17" name="Rectangle 16"/>
          <p:cNvSpPr/>
          <p:nvPr/>
        </p:nvSpPr>
        <p:spPr>
          <a:xfrm>
            <a:off x="0" y="0"/>
            <a:ext cx="1752600" cy="5562600"/>
          </a:xfrm>
          <a:prstGeom prst="rect">
            <a:avLst/>
          </a:prstGeom>
          <a:solidFill>
            <a:schemeClr val="tx1">
              <a:lumMod val="75000"/>
              <a:lumOff val="25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66366" r="76767" b="9390"/>
          <a:stretch/>
        </p:blipFill>
        <p:spPr>
          <a:xfrm>
            <a:off x="0" y="5638800"/>
            <a:ext cx="1752600" cy="1219200"/>
          </a:xfrm>
          <a:prstGeom prst="rect">
            <a:avLst/>
          </a:prstGeom>
        </p:spPr>
      </p:pic>
      <p:sp>
        <p:nvSpPr>
          <p:cNvPr id="18" name="Rectangle 17"/>
          <p:cNvSpPr/>
          <p:nvPr/>
        </p:nvSpPr>
        <p:spPr>
          <a:xfrm>
            <a:off x="0" y="5638800"/>
            <a:ext cx="1737360" cy="1219200"/>
          </a:xfrm>
          <a:prstGeom prst="rect">
            <a:avLst/>
          </a:prstGeom>
          <a:solidFill>
            <a:srgbClr val="E68214">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p:cNvSpPr>
            <a:spLocks noGrp="1"/>
          </p:cNvSpPr>
          <p:nvPr>
            <p:ph type="body" sz="quarter" idx="10"/>
          </p:nvPr>
        </p:nvSpPr>
        <p:spPr>
          <a:xfrm>
            <a:off x="2133600" y="381000"/>
            <a:ext cx="6705600" cy="5867400"/>
          </a:xfrm>
        </p:spPr>
        <p:txBody>
          <a:bodyPr/>
          <a:lstStyle>
            <a:lvl1pPr>
              <a:buNone/>
              <a:defRPr sz="4000" b="1">
                <a:solidFill>
                  <a:schemeClr val="tx2"/>
                </a:solidFill>
              </a:defRPr>
            </a:lvl1pPr>
            <a:lvl2pPr>
              <a:buFont typeface="Arial" pitchFamily="34" charset="0"/>
              <a:buChar char="•"/>
              <a:defRPr sz="3200"/>
            </a:lvl2pPr>
            <a:lvl3pPr>
              <a:buFont typeface="Courier New" pitchFamily="49" charset="0"/>
              <a:buChar char="o"/>
              <a:defRPr sz="28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6469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Style D">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8001000" cy="6858000"/>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82538" t="-617" r="7433" b="99"/>
          <a:stretch/>
        </p:blipFill>
        <p:spPr>
          <a:xfrm>
            <a:off x="8110846" y="-45720"/>
            <a:ext cx="1033154" cy="6903720"/>
          </a:xfrm>
          <a:prstGeom prst="rect">
            <a:avLst/>
          </a:prstGeom>
        </p:spPr>
      </p:pic>
      <p:sp>
        <p:nvSpPr>
          <p:cNvPr id="14" name="Text Placeholder 21"/>
          <p:cNvSpPr>
            <a:spLocks noGrp="1"/>
          </p:cNvSpPr>
          <p:nvPr>
            <p:ph type="body" sz="quarter" idx="10"/>
          </p:nvPr>
        </p:nvSpPr>
        <p:spPr>
          <a:xfrm>
            <a:off x="457200" y="457200"/>
            <a:ext cx="7162800" cy="4419599"/>
          </a:xfrm>
        </p:spPr>
        <p:txBody>
          <a:bodyPr/>
          <a:lstStyle>
            <a:lvl1pPr>
              <a:buNone/>
              <a:defRPr sz="4000" b="1">
                <a:solidFill>
                  <a:schemeClr val="tx2"/>
                </a:solidFill>
              </a:defRPr>
            </a:lvl1pPr>
            <a:lvl2pPr>
              <a:buFont typeface="Arial" pitchFamily="34" charset="0"/>
              <a:buChar char="•"/>
              <a:defRPr sz="3200">
                <a:solidFill>
                  <a:schemeClr val="tx1"/>
                </a:solidFill>
              </a:defRPr>
            </a:lvl2pPr>
            <a:lvl3pPr>
              <a:buFont typeface="Courier New" pitchFamily="49" charset="0"/>
              <a:buChar char="o"/>
              <a:defRPr sz="2800">
                <a:solidFill>
                  <a:schemeClr val="tx1"/>
                </a:solidFill>
              </a:defRPr>
            </a:lvl3pPr>
            <a:lvl4pPr>
              <a:defRPr sz="2400">
                <a:solidFill>
                  <a:schemeClr val="tx1"/>
                </a:solidFill>
              </a:defRPr>
            </a:lvl4pPr>
            <a:lvl5pPr>
              <a:defRPr sz="24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1624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Style E">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32251"/>
          <a:stretch/>
        </p:blipFill>
        <p:spPr>
          <a:xfrm>
            <a:off x="-1" y="0"/>
            <a:ext cx="6958942" cy="6858000"/>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75276" t="-617" r="4436" b="99"/>
          <a:stretch/>
        </p:blipFill>
        <p:spPr>
          <a:xfrm>
            <a:off x="7053942" y="-45720"/>
            <a:ext cx="2090057" cy="6903720"/>
          </a:xfrm>
          <a:prstGeom prst="rect">
            <a:avLst/>
          </a:prstGeom>
        </p:spPr>
      </p:pic>
      <p:sp>
        <p:nvSpPr>
          <p:cNvPr id="6" name="Rectangle 5"/>
          <p:cNvSpPr/>
          <p:nvPr/>
        </p:nvSpPr>
        <p:spPr>
          <a:xfrm>
            <a:off x="0" y="0"/>
            <a:ext cx="6958941" cy="6858000"/>
          </a:xfrm>
          <a:prstGeom prst="rect">
            <a:avLst/>
          </a:prstGeom>
          <a:solidFill>
            <a:schemeClr val="tx1">
              <a:lumMod val="85000"/>
              <a:lumOff val="1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1"/>
          <p:cNvSpPr>
            <a:spLocks noGrp="1"/>
          </p:cNvSpPr>
          <p:nvPr>
            <p:ph type="body" sz="quarter" idx="10"/>
          </p:nvPr>
        </p:nvSpPr>
        <p:spPr>
          <a:xfrm>
            <a:off x="457200" y="304800"/>
            <a:ext cx="6096000" cy="6096000"/>
          </a:xfrm>
        </p:spPr>
        <p:txBody>
          <a:bodyPr/>
          <a:lstStyle>
            <a:lvl1pPr>
              <a:buNone/>
              <a:defRPr sz="4000" b="1">
                <a:solidFill>
                  <a:schemeClr val="bg1"/>
                </a:solidFill>
              </a:defRPr>
            </a:lvl1pPr>
            <a:lvl2pPr>
              <a:buFont typeface="Arial" pitchFamily="34" charset="0"/>
              <a:buChar char="•"/>
              <a:defRPr sz="3200">
                <a:solidFill>
                  <a:schemeClr val="bg1"/>
                </a:solidFill>
              </a:defRPr>
            </a:lvl2pPr>
            <a:lvl3pPr>
              <a:buFont typeface="Courier New" pitchFamily="49" charset="0"/>
              <a:buChar char="o"/>
              <a:defRPr sz="2800">
                <a:solidFill>
                  <a:schemeClr val="bg1"/>
                </a:solidFill>
              </a:defRPr>
            </a:lvl3pPr>
            <a:lvl4pPr>
              <a:defRPr sz="2400">
                <a:solidFill>
                  <a:schemeClr val="bg1"/>
                </a:solidFill>
              </a:defRPr>
            </a:lvl4pPr>
            <a:lvl5pPr>
              <a:defRPr sz="2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2470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11" name="Picture 10" descr="tree-rings.jpg"/>
          <p:cNvPicPr>
            <a:picLocks noChangeAspect="1"/>
          </p:cNvPicPr>
          <p:nvPr/>
        </p:nvPicPr>
        <p:blipFill>
          <a:blip r:embed="rId2" cstate="print"/>
          <a:srcRect l="4661" t="46380" r="3427" b="33210"/>
          <a:stretch>
            <a:fillRect/>
          </a:stretch>
        </p:blipFill>
        <p:spPr>
          <a:xfrm>
            <a:off x="0" y="5925312"/>
            <a:ext cx="9144000" cy="932688"/>
          </a:xfrm>
          <a:prstGeom prst="rect">
            <a:avLst/>
          </a:prstGeom>
        </p:spPr>
      </p:pic>
      <p:sp>
        <p:nvSpPr>
          <p:cNvPr id="9" name="Rectangle 8"/>
          <p:cNvSpPr/>
          <p:nvPr/>
        </p:nvSpPr>
        <p:spPr>
          <a:xfrm>
            <a:off x="0" y="0"/>
            <a:ext cx="9144000" cy="533400"/>
          </a:xfrm>
          <a:prstGeom prst="rect">
            <a:avLst/>
          </a:prstGeom>
          <a:solidFill>
            <a:srgbClr val="133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114800" y="6527884"/>
            <a:ext cx="4953000" cy="253916"/>
          </a:xfrm>
          <a:prstGeom prst="rect">
            <a:avLst/>
          </a:prstGeom>
          <a:noFill/>
        </p:spPr>
        <p:txBody>
          <a:bodyPr wrap="square" rtlCol="0">
            <a:spAutoFit/>
          </a:bodyPr>
          <a:lstStyle/>
          <a:p>
            <a:pPr algn="r"/>
            <a:r>
              <a:rPr lang="en-US" sz="1050" dirty="0" smtClean="0">
                <a:solidFill>
                  <a:schemeClr val="bg1"/>
                </a:solidFill>
              </a:rPr>
              <a:t>© 2013 Behavioral Health and Wellness Program, CU Denver</a:t>
            </a:r>
            <a:endParaRPr lang="en-US" sz="1050" dirty="0">
              <a:solidFill>
                <a:schemeClr val="bg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00" t="12942" b="18720"/>
          <a:stretch/>
        </p:blipFill>
        <p:spPr>
          <a:xfrm>
            <a:off x="0" y="533400"/>
            <a:ext cx="9144000" cy="5105399"/>
          </a:xfrm>
          <a:prstGeom prst="rect">
            <a:avLst/>
          </a:prstGeom>
        </p:spPr>
      </p:pic>
      <p:sp>
        <p:nvSpPr>
          <p:cNvPr id="7" name="Text Placeholder 6"/>
          <p:cNvSpPr>
            <a:spLocks noGrp="1"/>
          </p:cNvSpPr>
          <p:nvPr>
            <p:ph type="body" sz="quarter" idx="11"/>
          </p:nvPr>
        </p:nvSpPr>
        <p:spPr>
          <a:xfrm>
            <a:off x="457200" y="1066800"/>
            <a:ext cx="8305800" cy="4114800"/>
          </a:xfrm>
        </p:spPr>
        <p:txBody>
          <a:bodyPr/>
          <a:lstStyle>
            <a:lvl1pPr>
              <a:defRPr sz="40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Rectangle 16"/>
          <p:cNvSpPr/>
          <p:nvPr/>
        </p:nvSpPr>
        <p:spPr>
          <a:xfrm>
            <a:off x="0" y="5638800"/>
            <a:ext cx="9144000" cy="1219200"/>
          </a:xfrm>
          <a:prstGeom prst="rect">
            <a:avLst/>
          </a:prstGeom>
          <a:solidFill>
            <a:srgbClr val="133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6400800" y="4640415"/>
            <a:ext cx="2743200" cy="2205179"/>
          </a:xfrm>
          <a:prstGeom prst="rect">
            <a:avLst/>
          </a:prstGeom>
        </p:spPr>
      </p:pic>
    </p:spTree>
    <p:extLst>
      <p:ext uri="{BB962C8B-B14F-4D97-AF65-F5344CB8AC3E}">
        <p14:creationId xmlns:p14="http://schemas.microsoft.com/office/powerpoint/2010/main" val="18595307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0847481"/>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72"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e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7.xml"/><Relationship Id="rId2"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6.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journals.cambridge.org/abstract_S1834261216000098"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hyperlink" Target="mailto:feo.maria@hunterdonhealthcare.org" TargetMode="External"/><Relationship Id="rId4" Type="http://schemas.openxmlformats.org/officeDocument/2006/relationships/hyperlink" Target="mailto:chad.morris@ucdenver.edu" TargetMode="External"/><Relationship Id="rId5" Type="http://schemas.openxmlformats.org/officeDocument/2006/relationships/hyperlink" Target="mailto:richardl@sph.rutgers.edu" TargetMode="External"/><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5.xml"/><Relationship Id="rId2"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hyperlink" Target="http://www.bhwellness.org/resources/toolkits/" TargetMode="External"/><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5"/>
          <p:cNvSpPr>
            <a:spLocks noGrp="1"/>
          </p:cNvSpPr>
          <p:nvPr>
            <p:ph type="ctrTitle"/>
          </p:nvPr>
        </p:nvSpPr>
        <p:spPr>
          <a:xfrm>
            <a:off x="304800" y="2971800"/>
            <a:ext cx="7086600" cy="1828800"/>
          </a:xfrm>
        </p:spPr>
        <p:txBody>
          <a:bodyPr>
            <a:normAutofit/>
          </a:bodyPr>
          <a:lstStyle/>
          <a:p>
            <a:pPr eaLnBrk="1" hangingPunct="1"/>
            <a:r>
              <a:rPr lang="en-US" sz="2400" dirty="0"/>
              <a:t>An Interdisciplinary Approach to Treating Tobacco Dependence for Persons with Comorbid Behavioral Health and Primary Care Conditions</a:t>
            </a:r>
            <a:endParaRPr lang="en-US" altLang="en-US" sz="2400" dirty="0">
              <a:ea typeface="ヒラギノ角ゴ Pro W3" charset="-128"/>
            </a:endParaRPr>
          </a:p>
        </p:txBody>
      </p:sp>
      <p:sp>
        <p:nvSpPr>
          <p:cNvPr id="14338" name="Subtitle 6"/>
          <p:cNvSpPr>
            <a:spLocks noGrp="1"/>
          </p:cNvSpPr>
          <p:nvPr>
            <p:ph type="subTitle" idx="1"/>
          </p:nvPr>
        </p:nvSpPr>
        <p:spPr>
          <a:xfrm>
            <a:off x="304800" y="5334000"/>
            <a:ext cx="8534400" cy="1524000"/>
          </a:xfrm>
        </p:spPr>
        <p:txBody>
          <a:bodyPr>
            <a:noAutofit/>
          </a:bodyPr>
          <a:lstStyle/>
          <a:p>
            <a:r>
              <a:rPr lang="sk-SK" sz="2000" dirty="0" err="1"/>
              <a:t>Maria</a:t>
            </a:r>
            <a:r>
              <a:rPr lang="sk-SK" sz="2000" dirty="0"/>
              <a:t> </a:t>
            </a:r>
            <a:r>
              <a:rPr lang="sk-SK" sz="2000" dirty="0" err="1"/>
              <a:t>Feo</a:t>
            </a:r>
            <a:r>
              <a:rPr lang="sk-SK" sz="2000" dirty="0"/>
              <a:t>, BSN, RN-BC, CTTS, </a:t>
            </a:r>
            <a:r>
              <a:rPr lang="sk-SK" sz="2000" dirty="0" err="1"/>
              <a:t>Hunterdon</a:t>
            </a:r>
            <a:r>
              <a:rPr lang="sk-SK" sz="2000" dirty="0"/>
              <a:t> </a:t>
            </a:r>
            <a:r>
              <a:rPr lang="sk-SK" sz="2000" dirty="0" err="1"/>
              <a:t>Healthcare</a:t>
            </a:r>
            <a:endParaRPr lang="en-US" altLang="en-US" sz="2000" dirty="0">
              <a:solidFill>
                <a:schemeClr val="tx1"/>
              </a:solidFill>
              <a:ea typeface="MS PGothic" charset="-128"/>
            </a:endParaRPr>
          </a:p>
          <a:p>
            <a:r>
              <a:rPr lang="en-US" sz="2000" dirty="0" smtClean="0"/>
              <a:t>Chad </a:t>
            </a:r>
            <a:r>
              <a:rPr lang="en-US" sz="2000" dirty="0"/>
              <a:t>Morris, </a:t>
            </a:r>
            <a:r>
              <a:rPr lang="en-US" sz="2000" dirty="0" smtClean="0"/>
              <a:t>PhD, </a:t>
            </a:r>
            <a:r>
              <a:rPr lang="en-US" sz="2000" dirty="0"/>
              <a:t>University of Colorado Anschutz Medical Campus</a:t>
            </a:r>
          </a:p>
          <a:p>
            <a:r>
              <a:rPr lang="sk-SK" sz="2000" dirty="0" smtClean="0"/>
              <a:t>Donna </a:t>
            </a:r>
            <a:r>
              <a:rPr lang="sk-SK" sz="2000" dirty="0" err="1"/>
              <a:t>Richardson</a:t>
            </a:r>
            <a:r>
              <a:rPr lang="sk-SK" sz="2000" dirty="0"/>
              <a:t>, LCSW, LCADC, </a:t>
            </a:r>
            <a:r>
              <a:rPr lang="sk-SK" sz="2000" dirty="0" err="1" smtClean="0"/>
              <a:t>School</a:t>
            </a:r>
            <a:r>
              <a:rPr lang="sk-SK" sz="2000" dirty="0" smtClean="0"/>
              <a:t> </a:t>
            </a:r>
            <a:r>
              <a:rPr lang="sk-SK" sz="2000" dirty="0"/>
              <a:t>of </a:t>
            </a:r>
            <a:r>
              <a:rPr lang="sk-SK" sz="2000" dirty="0" err="1"/>
              <a:t>Public</a:t>
            </a:r>
            <a:r>
              <a:rPr lang="sk-SK" sz="2000" dirty="0"/>
              <a:t> </a:t>
            </a:r>
            <a:r>
              <a:rPr lang="sk-SK" sz="2000" dirty="0" err="1"/>
              <a:t>Health</a:t>
            </a:r>
            <a:r>
              <a:rPr lang="sk-SK" sz="2000" dirty="0"/>
              <a:t>, </a:t>
            </a:r>
            <a:r>
              <a:rPr lang="sk-SK" sz="2000" dirty="0" err="1"/>
              <a:t>Rutgers</a:t>
            </a:r>
            <a:r>
              <a:rPr lang="sk-SK" sz="2000" dirty="0"/>
              <a:t> </a:t>
            </a:r>
            <a:r>
              <a:rPr lang="sk-SK" sz="2000" dirty="0" err="1"/>
              <a:t>University</a:t>
            </a:r>
            <a:endParaRPr lang="sk-SK" sz="2000" dirty="0"/>
          </a:p>
          <a:p>
            <a:r>
              <a:rPr lang="sk-SK" sz="2000" dirty="0"/>
              <a:t> </a:t>
            </a:r>
            <a:endParaRPr lang="en-US" altLang="en-US" sz="2000" dirty="0">
              <a:solidFill>
                <a:schemeClr val="tx1"/>
              </a:solidFill>
              <a:latin typeface="Arial" charset="0"/>
              <a:ea typeface="ヒラギノ角ゴ Pro W3" charset="-128"/>
            </a:endParaRPr>
          </a:p>
          <a:p>
            <a:pPr eaLnBrk="1" hangingPunct="1"/>
            <a:endParaRPr lang="en-US" altLang="en-US" sz="2000" dirty="0">
              <a:solidFill>
                <a:schemeClr val="tx1"/>
              </a:solidFill>
              <a:latin typeface="Arial" charset="0"/>
              <a:ea typeface="ヒラギノ角ゴ Pro W3" charset="-128"/>
            </a:endParaRPr>
          </a:p>
        </p:txBody>
      </p:sp>
      <p:sp>
        <p:nvSpPr>
          <p:cNvPr id="6" name="Subtitle 6"/>
          <p:cNvSpPr txBox="1">
            <a:spLocks/>
          </p:cNvSpPr>
          <p:nvPr/>
        </p:nvSpPr>
        <p:spPr>
          <a:xfrm>
            <a:off x="3848100" y="381000"/>
            <a:ext cx="5486400" cy="25908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altLang="en-US" sz="2400" b="1" dirty="0" smtClean="0">
              <a:solidFill>
                <a:schemeClr val="tx1"/>
              </a:solidFill>
              <a:ea typeface="MS PGothic" charset="-128"/>
            </a:endParaRPr>
          </a:p>
          <a:p>
            <a:r>
              <a:rPr lang="en-US" sz="2400" b="1" dirty="0" smtClean="0">
                <a:solidFill>
                  <a:schemeClr val="tx1"/>
                </a:solidFill>
              </a:rPr>
              <a:t>NY State Health Systems Change for a Tobacco-Free NY </a:t>
            </a:r>
          </a:p>
          <a:p>
            <a:r>
              <a:rPr lang="en-US" sz="2400" b="1" dirty="0" smtClean="0">
                <a:solidFill>
                  <a:schemeClr val="tx1"/>
                </a:solidFill>
              </a:rPr>
              <a:t>Collaborative Conference Call</a:t>
            </a:r>
            <a:endParaRPr lang="en-US" altLang="en-US" sz="2400" b="1" dirty="0" smtClean="0">
              <a:solidFill>
                <a:schemeClr val="tx1"/>
              </a:solidFill>
              <a:ea typeface="MS PGothic" charset="-128"/>
            </a:endParaRPr>
          </a:p>
          <a:p>
            <a:endParaRPr lang="en-US" altLang="en-US" sz="2400" b="1" dirty="0" smtClean="0">
              <a:solidFill>
                <a:schemeClr val="tx1"/>
              </a:solidFill>
              <a:ea typeface="MS PGothic" charset="-128"/>
            </a:endParaRPr>
          </a:p>
          <a:p>
            <a:endParaRPr lang="en-US" altLang="en-US" sz="2400" b="1" dirty="0" smtClean="0">
              <a:solidFill>
                <a:schemeClr val="tx1"/>
              </a:solidFill>
              <a:latin typeface="Arial" charset="0"/>
              <a:ea typeface="ヒラギノ角ゴ Pro W3" charset="-128"/>
            </a:endParaRPr>
          </a:p>
          <a:p>
            <a:endParaRPr lang="en-US" altLang="en-US" sz="2400" b="1" dirty="0">
              <a:solidFill>
                <a:schemeClr val="tx1"/>
              </a:solidFill>
              <a:latin typeface="Arial" charset="0"/>
              <a:ea typeface="ヒラギノ角ゴ Pro W3" charset="-128"/>
            </a:endParaRPr>
          </a:p>
        </p:txBody>
      </p:sp>
      <p:sp>
        <p:nvSpPr>
          <p:cNvPr id="7" name="Subtitle 6"/>
          <p:cNvSpPr txBox="1">
            <a:spLocks/>
          </p:cNvSpPr>
          <p:nvPr/>
        </p:nvSpPr>
        <p:spPr>
          <a:xfrm>
            <a:off x="762000" y="647700"/>
            <a:ext cx="5486400" cy="2590800"/>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altLang="en-US" sz="2400" b="1" dirty="0" smtClean="0">
              <a:ea typeface="MS PGothic" charset="-128"/>
            </a:endParaRPr>
          </a:p>
          <a:p>
            <a:r>
              <a:rPr lang="en-US" altLang="en-US" sz="2400" b="1" dirty="0" smtClean="0">
                <a:ea typeface="MS PGothic" charset="-128"/>
              </a:rPr>
              <a:t>June 1, 2016</a:t>
            </a:r>
            <a:endParaRPr lang="en-US" altLang="en-US" sz="2400" b="1" dirty="0" smtClean="0">
              <a:ea typeface="ヒラギノ角ゴ Pro W3" charset="-128"/>
            </a:endParaRPr>
          </a:p>
          <a:p>
            <a:endParaRPr lang="en-US" altLang="en-US" sz="2400" b="1" dirty="0" smtClean="0">
              <a:latin typeface="Arial" charset="0"/>
              <a:ea typeface="ヒラギノ角ゴ Pro W3" charset="-128"/>
            </a:endParaRPr>
          </a:p>
          <a:p>
            <a:endParaRPr lang="en-US" altLang="en-US" sz="2400" b="1" dirty="0">
              <a:latin typeface="Arial" charset="0"/>
              <a:ea typeface="ヒラギノ角ゴ Pro W3" charset="-128"/>
            </a:endParaRPr>
          </a:p>
        </p:txBody>
      </p:sp>
    </p:spTree>
    <p:extLst>
      <p:ext uri="{BB962C8B-B14F-4D97-AF65-F5344CB8AC3E}">
        <p14:creationId xmlns:p14="http://schemas.microsoft.com/office/powerpoint/2010/main" val="1204661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064" y="2289861"/>
            <a:ext cx="2198135" cy="3067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69009"/>
            <a:ext cx="3505200" cy="2266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descr="C:\Users\richardl\Pictures\CA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1625" y="3809998"/>
            <a:ext cx="3457575" cy="154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9"/>
          <p:cNvSpPr>
            <a:spLocks noGrp="1"/>
          </p:cNvSpPr>
          <p:nvPr>
            <p:ph type="body" sz="quarter" idx="10"/>
          </p:nvPr>
        </p:nvSpPr>
        <p:spPr>
          <a:xfrm>
            <a:off x="486285" y="457200"/>
            <a:ext cx="8305800" cy="990600"/>
          </a:xfrm>
        </p:spPr>
        <p:txBody>
          <a:bodyPr/>
          <a:lstStyle/>
          <a:p>
            <a:pPr algn="ctr"/>
            <a:r>
              <a:rPr lang="en-US" b="0" dirty="0" smtClean="0"/>
              <a:t>Interdisciplinary Team: Social Worker</a:t>
            </a:r>
            <a:endParaRPr lang="en-US" b="0" dirty="0"/>
          </a:p>
        </p:txBody>
      </p:sp>
    </p:spTree>
    <p:extLst>
      <p:ext uri="{BB962C8B-B14F-4D97-AF65-F5344CB8AC3E}">
        <p14:creationId xmlns:p14="http://schemas.microsoft.com/office/powerpoint/2010/main" val="1998723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839685189"/>
              </p:ext>
            </p:extLst>
          </p:nvPr>
        </p:nvGraphicFramePr>
        <p:xfrm>
          <a:off x="533400" y="685800"/>
          <a:ext cx="73914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33427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4"/>
          <p:cNvSpPr>
            <a:spLocks noGrp="1"/>
          </p:cNvSpPr>
          <p:nvPr>
            <p:ph type="body" sz="quarter" idx="10"/>
          </p:nvPr>
        </p:nvSpPr>
        <p:spPr>
          <a:xfrm>
            <a:off x="1295400" y="1362144"/>
            <a:ext cx="6172200" cy="4953000"/>
          </a:xfrm>
          <a:prstGeom prst="rect">
            <a:avLst/>
          </a:prstGeom>
        </p:spPr>
        <p:txBody>
          <a:bodyPr>
            <a:normAutofit/>
          </a:bodyPr>
          <a:lstStyle/>
          <a:p>
            <a:pPr marL="571500" indent="-571500" eaLnBrk="1" hangingPunct="1">
              <a:buFont typeface="Arial" charset="0"/>
              <a:buChar char="•"/>
            </a:pPr>
            <a:r>
              <a:rPr lang="en-US" altLang="en-US" sz="3600" b="0" dirty="0">
                <a:solidFill>
                  <a:srgbClr val="259325"/>
                </a:solidFill>
              </a:rPr>
              <a:t>Motivational Interviewing</a:t>
            </a:r>
          </a:p>
          <a:p>
            <a:pPr marL="571500" indent="-571500" eaLnBrk="1" hangingPunct="1">
              <a:buFont typeface="Arial" charset="0"/>
              <a:buChar char="•"/>
            </a:pPr>
            <a:r>
              <a:rPr lang="en-US" altLang="en-US" sz="3600" b="0" dirty="0">
                <a:solidFill>
                  <a:srgbClr val="259325"/>
                </a:solidFill>
              </a:rPr>
              <a:t>Individual assessment</a:t>
            </a:r>
          </a:p>
          <a:p>
            <a:pPr marL="571500" indent="-571500" eaLnBrk="1" hangingPunct="1">
              <a:buFont typeface="Arial" charset="0"/>
              <a:buChar char="•"/>
            </a:pPr>
            <a:r>
              <a:rPr lang="en-US" altLang="en-US" sz="3600" b="0" dirty="0">
                <a:solidFill>
                  <a:srgbClr val="259325"/>
                </a:solidFill>
              </a:rPr>
              <a:t>Incremental change/CBT</a:t>
            </a:r>
          </a:p>
          <a:p>
            <a:pPr marL="571500" indent="-571500" eaLnBrk="1" hangingPunct="1">
              <a:buFont typeface="Arial" charset="0"/>
              <a:buChar char="•"/>
            </a:pPr>
            <a:r>
              <a:rPr lang="en-US" altLang="en-US" sz="3600" b="0" dirty="0">
                <a:solidFill>
                  <a:srgbClr val="259325"/>
                </a:solidFill>
              </a:rPr>
              <a:t>Group </a:t>
            </a:r>
          </a:p>
          <a:p>
            <a:pPr eaLnBrk="1" hangingPunct="1"/>
            <a:endParaRPr lang="en-US" altLang="en-US" sz="3600" b="0" dirty="0">
              <a:solidFill>
                <a:srgbClr val="259325"/>
              </a:solidFill>
            </a:endParaRPr>
          </a:p>
          <a:p>
            <a:pPr eaLnBrk="1" hangingPunct="1"/>
            <a:endParaRPr lang="en-US" altLang="en-US" sz="3600" b="0" dirty="0">
              <a:solidFill>
                <a:srgbClr val="259325"/>
              </a:solidFill>
            </a:endParaRPr>
          </a:p>
        </p:txBody>
      </p:sp>
      <p:pic>
        <p:nvPicPr>
          <p:cNvPr id="19460"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800600" y="3657600"/>
            <a:ext cx="4038600" cy="2693987"/>
          </a:xfrm>
          <a:prstGeom prst="rect">
            <a:avLst/>
          </a:prstGeom>
        </p:spPr>
      </p:pic>
      <p:sp>
        <p:nvSpPr>
          <p:cNvPr id="5" name="Title 1"/>
          <p:cNvSpPr txBox="1">
            <a:spLocks/>
          </p:cNvSpPr>
          <p:nvPr/>
        </p:nvSpPr>
        <p:spPr>
          <a:xfrm>
            <a:off x="881062" y="221974"/>
            <a:ext cx="7381875"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dirty="0" smtClean="0">
                <a:solidFill>
                  <a:schemeClr val="tx2"/>
                </a:solidFill>
                <a:ea typeface="MS PGothic" charset="-128"/>
              </a:rPr>
              <a:t>Tips for Talking</a:t>
            </a:r>
            <a:endParaRPr lang="en-US" altLang="en-US" sz="4000" dirty="0">
              <a:solidFill>
                <a:schemeClr val="tx2"/>
              </a:solidFill>
              <a:ea typeface="MS PGothic" charset="-128"/>
            </a:endParaRPr>
          </a:p>
        </p:txBody>
      </p:sp>
    </p:spTree>
    <p:extLst>
      <p:ext uri="{BB962C8B-B14F-4D97-AF65-F5344CB8AC3E}">
        <p14:creationId xmlns:p14="http://schemas.microsoft.com/office/powerpoint/2010/main" val="21465920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Placeholder 5"/>
          <p:cNvSpPr>
            <a:spLocks noGrp="1"/>
          </p:cNvSpPr>
          <p:nvPr>
            <p:ph type="body" sz="quarter" idx="10"/>
          </p:nvPr>
        </p:nvSpPr>
        <p:spPr>
          <a:xfrm>
            <a:off x="3738811" y="1676400"/>
            <a:ext cx="7162800" cy="4419599"/>
          </a:xfrm>
        </p:spPr>
        <p:txBody>
          <a:bodyPr>
            <a:normAutofit/>
          </a:bodyPr>
          <a:lstStyle/>
          <a:p>
            <a:pPr marL="571500" indent="-571500">
              <a:buFont typeface="Arial" charset="0"/>
              <a:buChar char="•"/>
            </a:pPr>
            <a:r>
              <a:rPr lang="en-US" altLang="en-US" sz="3600" b="0" dirty="0">
                <a:solidFill>
                  <a:srgbClr val="259325"/>
                </a:solidFill>
                <a:ea typeface="MS PGothic" charset="-128"/>
              </a:rPr>
              <a:t>Triggers</a:t>
            </a:r>
          </a:p>
          <a:p>
            <a:pPr marL="571500" indent="-571500">
              <a:buFont typeface="Arial" charset="0"/>
              <a:buChar char="•"/>
            </a:pPr>
            <a:r>
              <a:rPr lang="en-US" altLang="en-US" sz="3600" b="0" dirty="0">
                <a:solidFill>
                  <a:srgbClr val="259325"/>
                </a:solidFill>
                <a:ea typeface="MS PGothic" charset="-128"/>
              </a:rPr>
              <a:t>Skill development</a:t>
            </a:r>
          </a:p>
          <a:p>
            <a:pPr marL="571500" indent="-571500">
              <a:buFont typeface="Arial" charset="0"/>
              <a:buChar char="•"/>
            </a:pPr>
            <a:r>
              <a:rPr lang="en-US" altLang="en-US" sz="3600" b="0" dirty="0">
                <a:solidFill>
                  <a:srgbClr val="259325"/>
                </a:solidFill>
                <a:ea typeface="MS PGothic" charset="-128"/>
              </a:rPr>
              <a:t>Withdrawal</a:t>
            </a:r>
          </a:p>
          <a:p>
            <a:pPr marL="571500" indent="-571500">
              <a:buFont typeface="Arial" charset="0"/>
              <a:buChar char="•"/>
            </a:pPr>
            <a:endParaRPr lang="en-US" altLang="en-US" sz="3600" b="0" dirty="0">
              <a:solidFill>
                <a:srgbClr val="259325"/>
              </a:solidFill>
              <a:ea typeface="MS PGothic" charset="-128"/>
            </a:endParaRPr>
          </a:p>
          <a:p>
            <a:pPr marL="571500" indent="-571500">
              <a:buFont typeface="Arial" charset="0"/>
              <a:buChar char="•"/>
            </a:pPr>
            <a:endParaRPr lang="en-US" altLang="en-US" sz="3600" b="0" dirty="0">
              <a:solidFill>
                <a:srgbClr val="259325"/>
              </a:solidFill>
              <a:ea typeface="MS PGothic" charset="-128"/>
            </a:endParaRPr>
          </a:p>
        </p:txBody>
      </p:sp>
      <p:pic>
        <p:nvPicPr>
          <p:cNvPr id="20483" name="Content Placeholder 6"/>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8600" y="3886200"/>
            <a:ext cx="3510211" cy="2727499"/>
          </a:xfrm>
        </p:spPr>
      </p:pic>
      <p:sp>
        <p:nvSpPr>
          <p:cNvPr id="5" name="Title 1"/>
          <p:cNvSpPr txBox="1">
            <a:spLocks/>
          </p:cNvSpPr>
          <p:nvPr/>
        </p:nvSpPr>
        <p:spPr>
          <a:xfrm>
            <a:off x="378517" y="228600"/>
            <a:ext cx="7381875"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dirty="0" smtClean="0">
                <a:solidFill>
                  <a:schemeClr val="tx2"/>
                </a:solidFill>
                <a:ea typeface="MS PGothic" charset="-128"/>
              </a:rPr>
              <a:t>Environment</a:t>
            </a:r>
            <a:endParaRPr lang="en-US" altLang="en-US" sz="4000" dirty="0">
              <a:solidFill>
                <a:schemeClr val="tx2"/>
              </a:solidFill>
              <a:ea typeface="MS PGothic" charset="-128"/>
            </a:endParaRPr>
          </a:p>
        </p:txBody>
      </p:sp>
    </p:spTree>
    <p:extLst>
      <p:ext uri="{BB962C8B-B14F-4D97-AF65-F5344CB8AC3E}">
        <p14:creationId xmlns:p14="http://schemas.microsoft.com/office/powerpoint/2010/main" val="19467529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3638" y="2927350"/>
            <a:ext cx="39179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3"/>
          <p:cNvSpPr txBox="1">
            <a:spLocks noChangeArrowheads="1"/>
          </p:cNvSpPr>
          <p:nvPr/>
        </p:nvSpPr>
        <p:spPr bwMode="auto">
          <a:xfrm>
            <a:off x="253510" y="1371600"/>
            <a:ext cx="863698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76000"/>
              <a:buFont typeface="Wingdings 2" charset="2"/>
              <a:buChar char=""/>
              <a:defRPr sz="2400">
                <a:solidFill>
                  <a:schemeClr val="tx2"/>
                </a:solidFill>
                <a:latin typeface="Century Gothic" charset="0"/>
                <a:ea typeface="MS PGothic" charset="-128"/>
              </a:defRPr>
            </a:lvl1pPr>
            <a:lvl2pPr marL="742950" indent="-285750" eaLnBrk="0" hangingPunct="0">
              <a:spcBef>
                <a:spcPct val="20000"/>
              </a:spcBef>
              <a:buClr>
                <a:schemeClr val="accent1"/>
              </a:buClr>
              <a:buSzPct val="76000"/>
              <a:buFont typeface="Wingdings 2" charset="2"/>
              <a:buChar char=""/>
              <a:defRPr sz="2200">
                <a:solidFill>
                  <a:schemeClr val="tx2"/>
                </a:solidFill>
                <a:latin typeface="Century Gothic" charset="0"/>
                <a:ea typeface="MS PGothic" charset="-128"/>
              </a:defRPr>
            </a:lvl2pPr>
            <a:lvl3pPr marL="1143000" indent="-228600" eaLnBrk="0" hangingPunct="0">
              <a:spcBef>
                <a:spcPct val="20000"/>
              </a:spcBef>
              <a:buClr>
                <a:schemeClr val="accent1"/>
              </a:buClr>
              <a:buSzPct val="76000"/>
              <a:buFont typeface="Wingdings 2" charset="2"/>
              <a:buChar char=""/>
              <a:defRPr sz="2000">
                <a:solidFill>
                  <a:schemeClr val="tx2"/>
                </a:solidFill>
                <a:latin typeface="Century Gothic" charset="0"/>
                <a:ea typeface="MS PGothic" charset="-128"/>
              </a:defRPr>
            </a:lvl3pPr>
            <a:lvl4pPr marL="1600200" indent="-228600" eaLnBrk="0" hangingPunct="0">
              <a:spcBef>
                <a:spcPct val="20000"/>
              </a:spcBef>
              <a:buClr>
                <a:schemeClr val="accent1"/>
              </a:buClr>
              <a:buSzPct val="76000"/>
              <a:buFont typeface="Wingdings 2" charset="2"/>
              <a:buChar char=""/>
              <a:defRPr>
                <a:solidFill>
                  <a:schemeClr val="tx2"/>
                </a:solidFill>
                <a:latin typeface="Century Gothic" charset="0"/>
                <a:ea typeface="MS PGothic" charset="-128"/>
              </a:defRPr>
            </a:lvl4pPr>
            <a:lvl5pPr marL="2057400" indent="-228600" eaLnBrk="0" hangingPunct="0">
              <a:spcBef>
                <a:spcPct val="20000"/>
              </a:spcBef>
              <a:buClr>
                <a:schemeClr val="accent1"/>
              </a:buClr>
              <a:buSzPct val="76000"/>
              <a:buFont typeface="Wingdings 2" charset="2"/>
              <a:buChar char=""/>
              <a:defRPr sz="1600">
                <a:solidFill>
                  <a:schemeClr val="tx2"/>
                </a:solidFill>
                <a:latin typeface="Century Gothic" charset="0"/>
                <a:ea typeface="MS PGothic" charset="-128"/>
              </a:defRPr>
            </a:lvl5pPr>
            <a:lvl6pPr marL="25146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ea typeface="MS PGothic" charset="-128"/>
              </a:defRPr>
            </a:lvl6pPr>
            <a:lvl7pPr marL="29718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ea typeface="MS PGothic" charset="-128"/>
              </a:defRPr>
            </a:lvl7pPr>
            <a:lvl8pPr marL="34290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ea typeface="MS PGothic" charset="-128"/>
              </a:defRPr>
            </a:lvl8pPr>
            <a:lvl9pPr marL="3886200" indent="-228600" eaLnBrk="0" fontAlgn="base" hangingPunct="0">
              <a:spcBef>
                <a:spcPct val="20000"/>
              </a:spcBef>
              <a:spcAft>
                <a:spcPct val="0"/>
              </a:spcAft>
              <a:buClr>
                <a:schemeClr val="accent1"/>
              </a:buClr>
              <a:buSzPct val="76000"/>
              <a:buFont typeface="Wingdings 2" charset="2"/>
              <a:buChar char=""/>
              <a:defRPr sz="1600">
                <a:solidFill>
                  <a:schemeClr val="tx2"/>
                </a:solidFill>
                <a:latin typeface="Century Gothic" charset="0"/>
                <a:ea typeface="MS PGothic" charset="-128"/>
              </a:defRPr>
            </a:lvl9pPr>
          </a:lstStyle>
          <a:p>
            <a:pPr marL="571500" indent="-571500" eaLnBrk="1" hangingPunct="1">
              <a:spcBef>
                <a:spcPct val="0"/>
              </a:spcBef>
              <a:buClrTx/>
              <a:buSzTx/>
              <a:buFont typeface="Arial" charset="0"/>
              <a:buChar char="•"/>
            </a:pPr>
            <a:r>
              <a:rPr lang="en-US" altLang="en-US" sz="3600" dirty="0">
                <a:solidFill>
                  <a:srgbClr val="259325"/>
                </a:solidFill>
                <a:latin typeface="+mn-lt"/>
                <a:ea typeface="ヒラギノ角ゴ Pro W3" charset="-128"/>
              </a:rPr>
              <a:t>Keep current with chronic issues</a:t>
            </a:r>
          </a:p>
          <a:p>
            <a:pPr marL="571500" indent="-571500" eaLnBrk="1" hangingPunct="1">
              <a:spcBef>
                <a:spcPct val="0"/>
              </a:spcBef>
              <a:buClrTx/>
              <a:buSzTx/>
              <a:buFont typeface="Arial" charset="0"/>
              <a:buChar char="•"/>
            </a:pPr>
            <a:r>
              <a:rPr lang="en-US" altLang="en-US" sz="3600" dirty="0">
                <a:solidFill>
                  <a:srgbClr val="259325"/>
                </a:solidFill>
                <a:latin typeface="+mn-lt"/>
                <a:ea typeface="ヒラギノ角ゴ Pro W3" charset="-128"/>
              </a:rPr>
              <a:t>Patient understanding of tobacco’s impact</a:t>
            </a:r>
          </a:p>
          <a:p>
            <a:pPr marL="571500" indent="-571500" eaLnBrk="1" hangingPunct="1">
              <a:spcBef>
                <a:spcPct val="0"/>
              </a:spcBef>
              <a:buClrTx/>
              <a:buSzTx/>
              <a:buFont typeface="Arial" charset="0"/>
              <a:buChar char="•"/>
            </a:pPr>
            <a:r>
              <a:rPr lang="en-US" altLang="en-US" sz="3600" dirty="0">
                <a:solidFill>
                  <a:srgbClr val="259325"/>
                </a:solidFill>
                <a:latin typeface="+mn-lt"/>
                <a:ea typeface="ヒラギノ角ゴ Pro W3" charset="-128"/>
              </a:rPr>
              <a:t>Enlist help to educate</a:t>
            </a:r>
          </a:p>
          <a:p>
            <a:pPr marL="571500" indent="-571500" eaLnBrk="1" hangingPunct="1">
              <a:spcBef>
                <a:spcPct val="0"/>
              </a:spcBef>
              <a:buClrTx/>
              <a:buSzTx/>
              <a:buFont typeface="Arial" charset="0"/>
              <a:buChar char="•"/>
            </a:pPr>
            <a:r>
              <a:rPr lang="en-US" altLang="en-US" sz="3600" dirty="0">
                <a:solidFill>
                  <a:srgbClr val="259325"/>
                </a:solidFill>
                <a:latin typeface="+mn-lt"/>
                <a:ea typeface="ヒラギノ角ゴ Pro W3" charset="-128"/>
              </a:rPr>
              <a:t>Contraindications</a:t>
            </a:r>
          </a:p>
          <a:p>
            <a:pPr marL="571500" indent="-571500" eaLnBrk="1" hangingPunct="1">
              <a:spcBef>
                <a:spcPct val="0"/>
              </a:spcBef>
              <a:buClrTx/>
              <a:buSzTx/>
              <a:buFont typeface="Arial" charset="0"/>
              <a:buChar char="•"/>
            </a:pPr>
            <a:r>
              <a:rPr lang="en-US" altLang="en-US" sz="3600" dirty="0">
                <a:solidFill>
                  <a:srgbClr val="259325"/>
                </a:solidFill>
                <a:latin typeface="+mn-lt"/>
                <a:ea typeface="ヒラギノ角ゴ Pro W3" charset="-128"/>
              </a:rPr>
              <a:t>Prescriber in the loop</a:t>
            </a:r>
          </a:p>
          <a:p>
            <a:pPr marL="571500" indent="-571500" eaLnBrk="1" hangingPunct="1">
              <a:spcBef>
                <a:spcPct val="0"/>
              </a:spcBef>
              <a:buClrTx/>
              <a:buSzTx/>
              <a:buFont typeface="Arial" charset="0"/>
              <a:buChar char="•"/>
            </a:pPr>
            <a:r>
              <a:rPr lang="en-US" altLang="en-US" sz="3600" dirty="0">
                <a:solidFill>
                  <a:srgbClr val="259325"/>
                </a:solidFill>
                <a:latin typeface="+mn-lt"/>
                <a:ea typeface="ヒラギノ角ゴ Pro W3" charset="-128"/>
              </a:rPr>
              <a:t>Access</a:t>
            </a:r>
            <a:r>
              <a:rPr lang="en-US" altLang="en-US" sz="3600" dirty="0" smtClean="0">
                <a:solidFill>
                  <a:srgbClr val="259325"/>
                </a:solidFill>
                <a:latin typeface="+mn-lt"/>
                <a:ea typeface="ヒラギノ角ゴ Pro W3" charset="-128"/>
              </a:rPr>
              <a:t>/ prior </a:t>
            </a:r>
            <a:r>
              <a:rPr lang="en-US" altLang="en-US" sz="3600" dirty="0" err="1" smtClean="0">
                <a:solidFill>
                  <a:srgbClr val="259325"/>
                </a:solidFill>
                <a:latin typeface="+mn-lt"/>
                <a:ea typeface="ヒラギノ角ゴ Pro W3" charset="-128"/>
              </a:rPr>
              <a:t>auth</a:t>
            </a:r>
            <a:endParaRPr lang="en-US" altLang="en-US" sz="3600" dirty="0">
              <a:solidFill>
                <a:srgbClr val="259325"/>
              </a:solidFill>
              <a:latin typeface="+mn-lt"/>
              <a:ea typeface="ヒラギノ角ゴ Pro W3" charset="-128"/>
            </a:endParaRPr>
          </a:p>
        </p:txBody>
      </p:sp>
      <p:sp>
        <p:nvSpPr>
          <p:cNvPr id="6" name="Title 1"/>
          <p:cNvSpPr txBox="1">
            <a:spLocks/>
          </p:cNvSpPr>
          <p:nvPr/>
        </p:nvSpPr>
        <p:spPr>
          <a:xfrm>
            <a:off x="881062" y="228600"/>
            <a:ext cx="7381875"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dirty="0" smtClean="0">
                <a:solidFill>
                  <a:schemeClr val="tx2"/>
                </a:solidFill>
                <a:ea typeface="MS PGothic" charset="-128"/>
              </a:rPr>
              <a:t>Working with </a:t>
            </a:r>
            <a:r>
              <a:rPr lang="en-US" altLang="en-US" sz="4000" smtClean="0">
                <a:solidFill>
                  <a:schemeClr val="tx2"/>
                </a:solidFill>
                <a:ea typeface="MS PGothic" charset="-128"/>
              </a:rPr>
              <a:t>Medical Issues</a:t>
            </a:r>
            <a:endParaRPr lang="en-US" altLang="en-US" sz="4000" dirty="0">
              <a:solidFill>
                <a:schemeClr val="tx2"/>
              </a:solidFill>
              <a:ea typeface="MS PGothic" charset="-128"/>
            </a:endParaRPr>
          </a:p>
        </p:txBody>
      </p:sp>
    </p:spTree>
    <p:extLst>
      <p:ext uri="{BB962C8B-B14F-4D97-AF65-F5344CB8AC3E}">
        <p14:creationId xmlns:p14="http://schemas.microsoft.com/office/powerpoint/2010/main" val="16606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1062" y="1371600"/>
            <a:ext cx="7401799"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881062" y="450574"/>
            <a:ext cx="7381875"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dirty="0" smtClean="0">
                <a:solidFill>
                  <a:schemeClr val="bg1"/>
                </a:solidFill>
                <a:ea typeface="MS PGothic" charset="-128"/>
              </a:rPr>
              <a:t>The Payoff</a:t>
            </a:r>
            <a:endParaRPr lang="en-US" altLang="en-US" sz="4000" dirty="0">
              <a:solidFill>
                <a:schemeClr val="bg1"/>
              </a:solidFill>
              <a:ea typeface="MS PGothic" charset="-128"/>
            </a:endParaRPr>
          </a:p>
        </p:txBody>
      </p:sp>
    </p:spTree>
    <p:extLst>
      <p:ext uri="{BB962C8B-B14F-4D97-AF65-F5344CB8AC3E}">
        <p14:creationId xmlns:p14="http://schemas.microsoft.com/office/powerpoint/2010/main" val="20853828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ctrTitle" idx="4294967295"/>
          </p:nvPr>
        </p:nvSpPr>
        <p:spPr>
          <a:xfrm>
            <a:off x="5830888" y="317500"/>
            <a:ext cx="3313112" cy="1701800"/>
          </a:xfrm>
        </p:spPr>
        <p:txBody>
          <a:bodyPr>
            <a:normAutofit fontScale="90000"/>
          </a:bodyPr>
          <a:lstStyle/>
          <a:p>
            <a:pPr>
              <a:defRPr/>
            </a:pPr>
            <a:r>
              <a:rPr lang="en-US" altLang="en-US" dirty="0" smtClean="0"/>
              <a:t/>
            </a:r>
            <a:br>
              <a:rPr lang="en-US" altLang="en-US" dirty="0" smtClean="0"/>
            </a:br>
            <a:r>
              <a:rPr lang="en-US" altLang="en-US" dirty="0"/>
              <a:t/>
            </a:r>
            <a:br>
              <a:rPr lang="en-US" altLang="en-US" dirty="0"/>
            </a:br>
            <a:r>
              <a:rPr lang="en-US" altLang="en-US" dirty="0" smtClean="0"/>
              <a:t/>
            </a:r>
            <a:br>
              <a:rPr lang="en-US" altLang="en-US" dirty="0" smtClean="0"/>
            </a:br>
            <a:r>
              <a:rPr lang="en-US" altLang="en-US" dirty="0"/>
              <a:t/>
            </a:r>
            <a:br>
              <a:rPr lang="en-US" altLang="en-US" dirty="0"/>
            </a:br>
            <a:r>
              <a:rPr lang="en-US" altLang="en-US" dirty="0" smtClean="0"/>
              <a:t/>
            </a:r>
            <a:br>
              <a:rPr lang="en-US" altLang="en-US" dirty="0" smtClean="0"/>
            </a:br>
            <a:r>
              <a:rPr lang="en-US" altLang="en-US" dirty="0"/>
              <a:t/>
            </a:r>
            <a:br>
              <a:rPr lang="en-US" altLang="en-US" dirty="0"/>
            </a:br>
            <a:r>
              <a:rPr lang="en-US" altLang="en-US" dirty="0" smtClean="0"/>
              <a:t/>
            </a:r>
            <a:br>
              <a:rPr lang="en-US" altLang="en-US" dirty="0" smtClean="0"/>
            </a:br>
            <a:r>
              <a:rPr lang="en-US" altLang="en-US" dirty="0"/>
              <a:t/>
            </a:r>
            <a:br>
              <a:rPr lang="en-US" altLang="en-US" dirty="0"/>
            </a:br>
            <a:r>
              <a:rPr lang="en-US" altLang="en-US" dirty="0" smtClean="0"/>
              <a:t/>
            </a:r>
            <a:br>
              <a:rPr lang="en-US" altLang="en-US" dirty="0" smtClean="0"/>
            </a:br>
            <a:r>
              <a:rPr lang="en-US" altLang="en-US" dirty="0"/>
              <a:t/>
            </a:r>
            <a:br>
              <a:rPr lang="en-US" altLang="en-US" dirty="0"/>
            </a:br>
            <a:r>
              <a:rPr lang="en-US" altLang="en-US" dirty="0" smtClean="0"/>
              <a:t/>
            </a:r>
            <a:br>
              <a:rPr lang="en-US" altLang="en-US" dirty="0" smtClean="0"/>
            </a:br>
            <a:r>
              <a:rPr lang="en-US" altLang="en-US" dirty="0"/>
              <a:t/>
            </a:r>
            <a:br>
              <a:rPr lang="en-US" altLang="en-US" dirty="0"/>
            </a:br>
            <a:r>
              <a:rPr lang="en-US" altLang="en-US" dirty="0" smtClean="0"/>
              <a:t/>
            </a:r>
            <a:br>
              <a:rPr lang="en-US" altLang="en-US" dirty="0" smtClean="0"/>
            </a:br>
            <a:r>
              <a:rPr lang="en-US" altLang="en-US" sz="2400" dirty="0" smtClean="0"/>
              <a:t/>
            </a:r>
            <a:br>
              <a:rPr lang="en-US" altLang="en-US" sz="2400" dirty="0" smtClean="0"/>
            </a:br>
            <a:r>
              <a:rPr lang="en-US" altLang="en-US" sz="2400" dirty="0" smtClean="0"/>
              <a:t/>
            </a:r>
            <a:br>
              <a:rPr lang="en-US" altLang="en-US" sz="2400" dirty="0" smtClean="0"/>
            </a:br>
            <a:r>
              <a:rPr lang="en-US" altLang="en-US" sz="2400" dirty="0" smtClean="0"/>
              <a:t/>
            </a:r>
            <a:br>
              <a:rPr lang="en-US" altLang="en-US" sz="2400" dirty="0" smtClean="0"/>
            </a:br>
            <a:endParaRPr lang="en-US" altLang="en-US" sz="2400" dirty="0" smtClean="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142" y="1066800"/>
            <a:ext cx="4000500" cy="2667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1276959"/>
            <a:ext cx="4038600" cy="2971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432" y="3988433"/>
            <a:ext cx="3931920" cy="1028348"/>
          </a:xfrm>
          <a:prstGeom prst="rect">
            <a:avLst/>
          </a:prstGeom>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4200" y="4704652"/>
            <a:ext cx="156713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4900" y="4518448"/>
            <a:ext cx="1491646" cy="1153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Placeholder 9"/>
          <p:cNvSpPr>
            <a:spLocks noGrp="1"/>
          </p:cNvSpPr>
          <p:nvPr>
            <p:ph type="body" sz="quarter" idx="10"/>
          </p:nvPr>
        </p:nvSpPr>
        <p:spPr>
          <a:xfrm>
            <a:off x="487017" y="151515"/>
            <a:ext cx="8305800" cy="990600"/>
          </a:xfrm>
        </p:spPr>
        <p:txBody>
          <a:bodyPr/>
          <a:lstStyle/>
          <a:p>
            <a:pPr algn="ctr"/>
            <a:r>
              <a:rPr lang="en-US" b="0" dirty="0" smtClean="0"/>
              <a:t>Interdisciplinary Team</a:t>
            </a:r>
            <a:r>
              <a:rPr lang="en-US" b="0" smtClean="0"/>
              <a:t>: Nurse</a:t>
            </a:r>
            <a:endParaRPr lang="en-US" b="0" dirty="0"/>
          </a:p>
        </p:txBody>
      </p:sp>
    </p:spTree>
    <p:extLst>
      <p:ext uri="{BB962C8B-B14F-4D97-AF65-F5344CB8AC3E}">
        <p14:creationId xmlns:p14="http://schemas.microsoft.com/office/powerpoint/2010/main" val="5866225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13252" y="1295400"/>
            <a:ext cx="6967744" cy="6096000"/>
          </a:xfrm>
        </p:spPr>
        <p:txBody>
          <a:bodyPr>
            <a:normAutofit/>
          </a:bodyPr>
          <a:lstStyle/>
          <a:p>
            <a:pPr marL="457200" indent="-457200">
              <a:buFont typeface="Arial" charset="0"/>
              <a:buChar char="•"/>
            </a:pPr>
            <a:r>
              <a:rPr lang="en-US" sz="3200" b="0" dirty="0" smtClean="0"/>
              <a:t>CTTTP are the foundation </a:t>
            </a:r>
          </a:p>
          <a:p>
            <a:pPr marL="457200" indent="-457200">
              <a:buFont typeface="Arial" charset="0"/>
              <a:buChar char="•"/>
            </a:pPr>
            <a:r>
              <a:rPr lang="en-US" sz="3200" b="0" dirty="0" smtClean="0"/>
              <a:t>Train-the-trainer programs </a:t>
            </a:r>
          </a:p>
          <a:p>
            <a:pPr marL="457200" indent="-457200">
              <a:buFont typeface="Arial" charset="0"/>
              <a:buChar char="•"/>
            </a:pPr>
            <a:r>
              <a:rPr lang="en-US" sz="3200" b="0" dirty="0"/>
              <a:t>C</a:t>
            </a:r>
            <a:r>
              <a:rPr lang="en-US" sz="3200" b="0" dirty="0" smtClean="0"/>
              <a:t>hange </a:t>
            </a:r>
            <a:r>
              <a:rPr lang="en-US" sz="3200" b="0" dirty="0"/>
              <a:t>agent on individual, organizational, and community levels </a:t>
            </a:r>
          </a:p>
          <a:p>
            <a:pPr marL="457200" indent="-457200">
              <a:buFont typeface="Arial" charset="0"/>
              <a:buChar char="•"/>
            </a:pPr>
            <a:r>
              <a:rPr lang="en-US" sz="3200" b="0" dirty="0"/>
              <a:t>C</a:t>
            </a:r>
            <a:r>
              <a:rPr lang="en-US" sz="3200" b="0" dirty="0" smtClean="0"/>
              <a:t>linical knowledge-base and leadership skills</a:t>
            </a:r>
          </a:p>
          <a:p>
            <a:endParaRPr lang="en-US" sz="3200" b="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4252764"/>
            <a:ext cx="2819400" cy="236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3252" y="6626"/>
            <a:ext cx="7381875"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dirty="0" smtClean="0">
                <a:solidFill>
                  <a:schemeClr val="bg1"/>
                </a:solidFill>
                <a:ea typeface="MS PGothic" charset="-128"/>
              </a:rPr>
              <a:t>Training and Certification</a:t>
            </a:r>
            <a:endParaRPr lang="en-US" altLang="en-US" sz="4000" dirty="0">
              <a:solidFill>
                <a:schemeClr val="bg1"/>
              </a:solidFill>
              <a:ea typeface="MS PGothic" charset="-128"/>
            </a:endParaRPr>
          </a:p>
        </p:txBody>
      </p:sp>
    </p:spTree>
    <p:extLst>
      <p:ext uri="{BB962C8B-B14F-4D97-AF65-F5344CB8AC3E}">
        <p14:creationId xmlns:p14="http://schemas.microsoft.com/office/powerpoint/2010/main" val="19633181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type="body" sz="quarter" idx="10"/>
          </p:nvPr>
        </p:nvSpPr>
        <p:spPr>
          <a:xfrm>
            <a:off x="304800" y="1103243"/>
            <a:ext cx="8534400" cy="4953000"/>
          </a:xfrm>
        </p:spPr>
        <p:txBody>
          <a:bodyPr>
            <a:normAutofit/>
          </a:bodyPr>
          <a:lstStyle/>
          <a:p>
            <a:pPr marL="457200" indent="-457200">
              <a:buFont typeface="Arial" charset="0"/>
              <a:buChar char="•"/>
              <a:defRPr/>
            </a:pPr>
            <a:r>
              <a:rPr lang="en-US" sz="3200" b="0" dirty="0">
                <a:solidFill>
                  <a:srgbClr val="259325"/>
                </a:solidFill>
              </a:rPr>
              <a:t>S</a:t>
            </a:r>
            <a:r>
              <a:rPr lang="en-US" sz="3200" b="0" dirty="0" smtClean="0">
                <a:solidFill>
                  <a:srgbClr val="259325"/>
                </a:solidFill>
              </a:rPr>
              <a:t>trategically situated to make an impact </a:t>
            </a:r>
          </a:p>
          <a:p>
            <a:pPr marL="457200" indent="-457200">
              <a:buFont typeface="Arial" charset="0"/>
              <a:buChar char="•"/>
              <a:defRPr/>
            </a:pPr>
            <a:r>
              <a:rPr lang="en-US" sz="3200" b="0" dirty="0" smtClean="0">
                <a:solidFill>
                  <a:srgbClr val="259325"/>
                </a:solidFill>
              </a:rPr>
              <a:t>Most trusted healthcare professional </a:t>
            </a:r>
          </a:p>
          <a:p>
            <a:pPr marL="457200" indent="-457200">
              <a:buFont typeface="Arial" charset="0"/>
              <a:buChar char="•"/>
              <a:defRPr/>
            </a:pPr>
            <a:r>
              <a:rPr lang="en-US" sz="3200" b="0" dirty="0" smtClean="0">
                <a:solidFill>
                  <a:srgbClr val="259325"/>
                </a:solidFill>
              </a:rPr>
              <a:t>EBP, holistic approaches, and cultural competency </a:t>
            </a:r>
          </a:p>
          <a:p>
            <a:pPr marL="457200" indent="-457200">
              <a:buFont typeface="Arial" charset="0"/>
              <a:buChar char="•"/>
              <a:defRPr/>
            </a:pPr>
            <a:r>
              <a:rPr lang="en-US" sz="3200" b="0" dirty="0" smtClean="0">
                <a:solidFill>
                  <a:srgbClr val="259325"/>
                </a:solidFill>
              </a:rPr>
              <a:t>Extensive access to clients </a:t>
            </a:r>
          </a:p>
          <a:p>
            <a:pPr marL="457200" indent="-457200">
              <a:buFont typeface="Arial" charset="0"/>
              <a:buChar char="•"/>
              <a:defRPr/>
            </a:pPr>
            <a:r>
              <a:rPr lang="en-US" sz="3200" b="0" dirty="0" smtClean="0">
                <a:solidFill>
                  <a:srgbClr val="259325"/>
                </a:solidFill>
              </a:rPr>
              <a:t>Brief cessation interventions</a:t>
            </a:r>
            <a:br>
              <a:rPr lang="en-US" sz="3200" b="0" dirty="0" smtClean="0">
                <a:solidFill>
                  <a:srgbClr val="259325"/>
                </a:solidFill>
              </a:rPr>
            </a:br>
            <a:r>
              <a:rPr lang="en-US" sz="3200" b="0" dirty="0" smtClean="0">
                <a:solidFill>
                  <a:srgbClr val="259325"/>
                </a:solidFill>
              </a:rPr>
              <a:t>(Ask-Advise-Refer)</a:t>
            </a:r>
          </a:p>
          <a:p>
            <a:pPr marL="527050" indent="-457200">
              <a:buFont typeface="Arial" charset="0"/>
              <a:buChar char="•"/>
              <a:defRPr/>
            </a:pPr>
            <a:endParaRPr lang="en-US" sz="3200" b="0" dirty="0" smtClean="0">
              <a:solidFill>
                <a:srgbClr val="259325"/>
              </a:solidFill>
            </a:endParaRPr>
          </a:p>
          <a:p>
            <a:pPr marL="527050" indent="-457200">
              <a:buFont typeface="Arial" charset="0"/>
              <a:buChar char="•"/>
              <a:defRPr/>
            </a:pPr>
            <a:endParaRPr lang="en-US" sz="3200" b="0" dirty="0" smtClean="0">
              <a:solidFill>
                <a:srgbClr val="259325"/>
              </a:solidFill>
            </a:endParaRPr>
          </a:p>
          <a:p>
            <a:pPr marL="527050" indent="-457200">
              <a:buFont typeface="Arial" charset="0"/>
              <a:buChar char="•"/>
              <a:defRPr/>
            </a:pPr>
            <a:endParaRPr lang="en-US" sz="3200" b="0" dirty="0" smtClean="0">
              <a:solidFill>
                <a:srgbClr val="259325"/>
              </a:solidFill>
            </a:endParaRPr>
          </a:p>
          <a:p>
            <a:pPr marL="527050" indent="-457200">
              <a:buFont typeface="Arial" charset="0"/>
              <a:buChar char="•"/>
              <a:defRPr/>
            </a:pPr>
            <a:endParaRPr lang="en-US" sz="3200" b="0" dirty="0" smtClean="0">
              <a:solidFill>
                <a:srgbClr val="259325"/>
              </a:solidFill>
            </a:endParaRPr>
          </a:p>
          <a:p>
            <a:pPr marL="457200" indent="-457200">
              <a:buFont typeface="Arial" charset="0"/>
              <a:buChar char="•"/>
              <a:defRPr/>
            </a:pPr>
            <a:endParaRPr lang="en-US" sz="3200" b="0" dirty="0" smtClean="0">
              <a:solidFill>
                <a:srgbClr val="259325"/>
              </a:solidFill>
            </a:endParaRPr>
          </a:p>
          <a:p>
            <a:pPr marL="457200" indent="-457200">
              <a:buFont typeface="Arial" charset="0"/>
              <a:buChar char="•"/>
              <a:defRPr/>
            </a:pPr>
            <a:endParaRPr lang="en-US" sz="3200" b="0" dirty="0" smtClean="0">
              <a:solidFill>
                <a:srgbClr val="259325"/>
              </a:solidFill>
            </a:endParaRPr>
          </a:p>
          <a:p>
            <a:pPr marL="457200" indent="-457200">
              <a:buFont typeface="Arial" charset="0"/>
              <a:buChar char="•"/>
              <a:defRPr/>
            </a:pPr>
            <a:endParaRPr lang="en-US" sz="3200" b="0" dirty="0" smtClean="0">
              <a:solidFill>
                <a:srgbClr val="259325"/>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6770" y="10972800"/>
            <a:ext cx="33656380" cy="2240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4290" y="3352800"/>
            <a:ext cx="3294703" cy="219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881062" y="228600"/>
            <a:ext cx="7381875"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dirty="0" smtClean="0">
                <a:solidFill>
                  <a:schemeClr val="tx2"/>
                </a:solidFill>
                <a:ea typeface="MS PGothic" charset="-128"/>
              </a:rPr>
              <a:t>Why Nurses?</a:t>
            </a:r>
            <a:endParaRPr lang="en-US" altLang="en-US" sz="4000" dirty="0">
              <a:solidFill>
                <a:schemeClr val="tx2"/>
              </a:solidFill>
              <a:ea typeface="MS PGothic" charset="-128"/>
            </a:endParaRPr>
          </a:p>
        </p:txBody>
      </p:sp>
    </p:spTree>
    <p:extLst>
      <p:ext uri="{BB962C8B-B14F-4D97-AF65-F5344CB8AC3E}">
        <p14:creationId xmlns:p14="http://schemas.microsoft.com/office/powerpoint/2010/main" val="14022806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type="body" sz="quarter" idx="10"/>
          </p:nvPr>
        </p:nvSpPr>
        <p:spPr>
          <a:xfrm>
            <a:off x="652670" y="900942"/>
            <a:ext cx="7162800" cy="4419599"/>
          </a:xfrm>
        </p:spPr>
        <p:txBody>
          <a:bodyPr>
            <a:noAutofit/>
          </a:bodyPr>
          <a:lstStyle/>
          <a:p>
            <a:pPr marL="571500" indent="-571500">
              <a:buFont typeface="Arial" charset="0"/>
              <a:buChar char="•"/>
            </a:pPr>
            <a:r>
              <a:rPr lang="en-US" sz="3200" b="0" dirty="0" smtClean="0">
                <a:solidFill>
                  <a:srgbClr val="259325"/>
                </a:solidFill>
              </a:rPr>
              <a:t>Complex chronic disease conditions</a:t>
            </a:r>
            <a:endParaRPr lang="en-US" sz="3200" b="0" dirty="0">
              <a:solidFill>
                <a:srgbClr val="259325"/>
              </a:solidFill>
            </a:endParaRPr>
          </a:p>
          <a:p>
            <a:pPr marL="571500" indent="-571500">
              <a:buFont typeface="Arial" charset="0"/>
              <a:buChar char="•"/>
            </a:pPr>
            <a:r>
              <a:rPr lang="en-US" sz="3200" b="0" dirty="0" smtClean="0">
                <a:solidFill>
                  <a:srgbClr val="259325"/>
                </a:solidFill>
              </a:rPr>
              <a:t>Autonomy/ self-management skills / lifestyle modifications</a:t>
            </a:r>
          </a:p>
          <a:p>
            <a:pPr marL="571500" indent="-571500">
              <a:buFont typeface="Arial" charset="0"/>
              <a:buChar char="•"/>
            </a:pPr>
            <a:r>
              <a:rPr lang="en-US" sz="3200" b="0" dirty="0" smtClean="0">
                <a:solidFill>
                  <a:srgbClr val="259325"/>
                </a:solidFill>
              </a:rPr>
              <a:t>Quality referrals </a:t>
            </a:r>
          </a:p>
          <a:p>
            <a:pPr marL="571500" indent="-571500">
              <a:buFont typeface="Arial" charset="0"/>
              <a:buChar char="•"/>
            </a:pPr>
            <a:r>
              <a:rPr lang="en-US" sz="3200" b="0" dirty="0" smtClean="0">
                <a:solidFill>
                  <a:srgbClr val="259325"/>
                </a:solidFill>
              </a:rPr>
              <a:t>Monitor pharmacotherapy </a:t>
            </a:r>
          </a:p>
          <a:p>
            <a:pPr marL="571500" indent="-571500">
              <a:buFont typeface="Arial" charset="0"/>
              <a:buChar char="•"/>
            </a:pPr>
            <a:r>
              <a:rPr lang="en-US" sz="3200" b="0" dirty="0">
                <a:solidFill>
                  <a:srgbClr val="259325"/>
                </a:solidFill>
              </a:rPr>
              <a:t>V</a:t>
            </a:r>
            <a:r>
              <a:rPr lang="en-US" sz="3200" b="0" dirty="0" smtClean="0">
                <a:solidFill>
                  <a:srgbClr val="259325"/>
                </a:solidFill>
              </a:rPr>
              <a:t>alidate fears</a:t>
            </a:r>
            <a:r>
              <a:rPr lang="en-US" sz="3200" b="0" dirty="0">
                <a:solidFill>
                  <a:srgbClr val="259325"/>
                </a:solidFill>
              </a:rPr>
              <a:t> </a:t>
            </a:r>
            <a:r>
              <a:rPr lang="en-US" sz="3200" b="0" dirty="0" smtClean="0">
                <a:solidFill>
                  <a:srgbClr val="259325"/>
                </a:solidFill>
              </a:rPr>
              <a:t>and </a:t>
            </a:r>
            <a:r>
              <a:rPr lang="en-US" altLang="ja-JP" sz="3200" b="0" dirty="0" smtClean="0">
                <a:solidFill>
                  <a:srgbClr val="259325"/>
                </a:solidFill>
              </a:rPr>
              <a:t>concerns</a:t>
            </a:r>
          </a:p>
          <a:p>
            <a:pPr marL="571500" indent="-571500">
              <a:buFont typeface="Arial" charset="0"/>
              <a:buChar char="•"/>
            </a:pPr>
            <a:r>
              <a:rPr lang="en-US" altLang="ja-JP" sz="3200" b="0" dirty="0" smtClean="0">
                <a:solidFill>
                  <a:srgbClr val="259325"/>
                </a:solidFill>
              </a:rPr>
              <a:t>Support, coach and congratulate!</a:t>
            </a:r>
          </a:p>
          <a:p>
            <a:pPr marL="571500" indent="-571500">
              <a:buFont typeface="Arial" charset="0"/>
              <a:buChar char="•"/>
            </a:pPr>
            <a:endParaRPr lang="en-US" sz="3200" b="0" dirty="0" smtClean="0">
              <a:solidFill>
                <a:srgbClr val="259325"/>
              </a:solidFill>
            </a:endParaRPr>
          </a:p>
          <a:p>
            <a:pPr marL="571500" indent="-571500">
              <a:buFont typeface="Arial" charset="0"/>
              <a:buChar char="•"/>
            </a:pPr>
            <a:endParaRPr lang="en-US" sz="3200" b="0" dirty="0" smtClean="0">
              <a:solidFill>
                <a:srgbClr val="259325"/>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5136686"/>
            <a:ext cx="2443992" cy="172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419098" y="62742"/>
            <a:ext cx="7381875"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dirty="0" smtClean="0">
                <a:solidFill>
                  <a:schemeClr val="tx2"/>
                </a:solidFill>
                <a:ea typeface="MS PGothic" charset="-128"/>
              </a:rPr>
              <a:t>Approaches</a:t>
            </a:r>
            <a:endParaRPr lang="en-US" altLang="en-US" sz="4000" dirty="0">
              <a:solidFill>
                <a:schemeClr val="tx2"/>
              </a:solidFill>
              <a:ea typeface="MS PGothic" charset="-128"/>
            </a:endParaRPr>
          </a:p>
        </p:txBody>
      </p:sp>
    </p:spTree>
    <p:extLst>
      <p:ext uri="{BB962C8B-B14F-4D97-AF65-F5344CB8AC3E}">
        <p14:creationId xmlns:p14="http://schemas.microsoft.com/office/powerpoint/2010/main" val="19873321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57200" y="1981200"/>
            <a:ext cx="2971800" cy="2971800"/>
          </a:xfrm>
          <a:prstGeom prst="ellipse">
            <a:avLst/>
          </a:prstGeom>
          <a:solidFill>
            <a:schemeClr val="accent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dirty="0">
                <a:solidFill>
                  <a:prstClr val="white"/>
                </a:solidFill>
              </a:rPr>
              <a:t>Triple Aim</a:t>
            </a:r>
          </a:p>
        </p:txBody>
      </p:sp>
      <p:sp>
        <p:nvSpPr>
          <p:cNvPr id="5" name="Oval 4"/>
          <p:cNvSpPr/>
          <p:nvPr/>
        </p:nvSpPr>
        <p:spPr>
          <a:xfrm>
            <a:off x="3886200" y="457200"/>
            <a:ext cx="2209800" cy="2133600"/>
          </a:xfrm>
          <a:prstGeom prst="ellipse">
            <a:avLst/>
          </a:prstGeom>
          <a:solidFill>
            <a:schemeClr val="accent3">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Better Health</a:t>
            </a:r>
          </a:p>
        </p:txBody>
      </p:sp>
      <p:sp>
        <p:nvSpPr>
          <p:cNvPr id="6" name="Oval 5"/>
          <p:cNvSpPr/>
          <p:nvPr/>
        </p:nvSpPr>
        <p:spPr>
          <a:xfrm>
            <a:off x="5257800" y="2400300"/>
            <a:ext cx="2209800" cy="2133600"/>
          </a:xfrm>
          <a:prstGeom prst="ellipse">
            <a:avLst/>
          </a:prstGeom>
          <a:solidFill>
            <a:schemeClr val="accent3">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Better Quality</a:t>
            </a:r>
          </a:p>
        </p:txBody>
      </p:sp>
      <p:sp>
        <p:nvSpPr>
          <p:cNvPr id="7" name="Oval 6"/>
          <p:cNvSpPr/>
          <p:nvPr/>
        </p:nvSpPr>
        <p:spPr>
          <a:xfrm>
            <a:off x="3886200" y="4343400"/>
            <a:ext cx="2209800" cy="2133600"/>
          </a:xfrm>
          <a:prstGeom prst="ellipse">
            <a:avLst/>
          </a:prstGeom>
          <a:solidFill>
            <a:schemeClr val="accent3">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rPr>
              <a:t>Lower Cost</a:t>
            </a:r>
          </a:p>
        </p:txBody>
      </p:sp>
      <p:cxnSp>
        <p:nvCxnSpPr>
          <p:cNvPr id="10" name="Straight Arrow Connector 9"/>
          <p:cNvCxnSpPr/>
          <p:nvPr/>
        </p:nvCxnSpPr>
        <p:spPr>
          <a:xfrm flipV="1">
            <a:off x="3124200" y="1981200"/>
            <a:ext cx="762000" cy="419100"/>
          </a:xfrm>
          <a:prstGeom prst="straightConnector1">
            <a:avLst/>
          </a:prstGeom>
          <a:ln w="47625">
            <a:solidFill>
              <a:schemeClr val="tx1"/>
            </a:solidFill>
            <a:tailEnd type="triangle"/>
          </a:ln>
          <a:effectLst>
            <a:outerShdw blurRad="50800" dist="38100" dir="5400000" algn="t" rotWithShape="0">
              <a:schemeClr val="bg1">
                <a:alpha val="40000"/>
              </a:schemeClr>
            </a:outerShdw>
          </a:effectLst>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3505200" y="3429000"/>
            <a:ext cx="990600" cy="0"/>
          </a:xfrm>
          <a:prstGeom prst="straightConnector1">
            <a:avLst/>
          </a:prstGeom>
          <a:ln w="47625">
            <a:solidFill>
              <a:schemeClr val="tx1"/>
            </a:solidFill>
            <a:tailEnd type="triangle"/>
          </a:ln>
          <a:effectLst>
            <a:outerShdw blurRad="50800" dist="38100" dir="5400000" algn="t" rotWithShape="0">
              <a:schemeClr val="bg1">
                <a:alpha val="40000"/>
              </a:schemeClr>
            </a:outerShdw>
          </a:effectLst>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a:off x="3086100" y="4533900"/>
            <a:ext cx="800100" cy="419100"/>
          </a:xfrm>
          <a:prstGeom prst="straightConnector1">
            <a:avLst/>
          </a:prstGeom>
          <a:ln w="47625">
            <a:solidFill>
              <a:schemeClr val="tx1"/>
            </a:solidFill>
            <a:tailEnd type="triangle"/>
          </a:ln>
          <a:effectLst>
            <a:outerShdw blurRad="50800" dist="38100" dir="5400000" algn="t" rotWithShape="0">
              <a:schemeClr val="bg1">
                <a:alpha val="40000"/>
              </a:schemeClr>
            </a:outerShdw>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306222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type="body" sz="quarter" idx="10"/>
          </p:nvPr>
        </p:nvSpPr>
        <p:spPr>
          <a:xfrm>
            <a:off x="2819400" y="1371600"/>
            <a:ext cx="6553200" cy="4953000"/>
          </a:xfrm>
        </p:spPr>
        <p:txBody>
          <a:bodyPr>
            <a:normAutofit/>
          </a:bodyPr>
          <a:lstStyle/>
          <a:p>
            <a:pPr lvl="2">
              <a:buSzPct val="84000"/>
              <a:buFont typeface="Arial" charset="0"/>
              <a:buChar char="•"/>
              <a:defRPr/>
            </a:pPr>
            <a:endParaRPr lang="en-US" dirty="0" smtClean="0">
              <a:solidFill>
                <a:srgbClr val="259325"/>
              </a:solidFill>
            </a:endParaRPr>
          </a:p>
          <a:p>
            <a:pPr lvl="2">
              <a:buSzPct val="84000"/>
              <a:buFont typeface="Arial" charset="0"/>
              <a:buChar char="•"/>
              <a:defRPr/>
            </a:pPr>
            <a:r>
              <a:rPr lang="en-US" dirty="0" smtClean="0">
                <a:solidFill>
                  <a:srgbClr val="259325"/>
                </a:solidFill>
              </a:rPr>
              <a:t>Disparities are primary concern </a:t>
            </a:r>
          </a:p>
          <a:p>
            <a:pPr lvl="2">
              <a:buFont typeface="Arial" charset="0"/>
              <a:buChar char="•"/>
              <a:defRPr/>
            </a:pPr>
            <a:r>
              <a:rPr lang="en-US" dirty="0" smtClean="0">
                <a:solidFill>
                  <a:srgbClr val="259325"/>
                </a:solidFill>
              </a:rPr>
              <a:t>Cultural sensitivity and awareness</a:t>
            </a:r>
          </a:p>
          <a:p>
            <a:pPr lvl="2">
              <a:buFont typeface="Arial" charset="0"/>
              <a:buChar char="•"/>
              <a:defRPr/>
            </a:pPr>
            <a:r>
              <a:rPr lang="en-US" dirty="0" smtClean="0">
                <a:solidFill>
                  <a:srgbClr val="259325"/>
                </a:solidFill>
              </a:rPr>
              <a:t>Advocate and support funding </a:t>
            </a:r>
          </a:p>
          <a:p>
            <a:pPr lvl="2">
              <a:buFont typeface="Arial" charset="0"/>
              <a:buChar char="•"/>
              <a:defRPr/>
            </a:pPr>
            <a:r>
              <a:rPr lang="en-US" dirty="0" smtClean="0">
                <a:solidFill>
                  <a:srgbClr val="259325"/>
                </a:solidFill>
              </a:rPr>
              <a:t>Behavioral health clients</a:t>
            </a:r>
          </a:p>
          <a:p>
            <a:pPr lvl="2">
              <a:buFont typeface="Arial" charset="0"/>
              <a:buChar char="•"/>
              <a:defRPr/>
            </a:pPr>
            <a:r>
              <a:rPr lang="en-US" dirty="0" smtClean="0">
                <a:solidFill>
                  <a:srgbClr val="259325"/>
                </a:solidFill>
              </a:rPr>
              <a:t>Collaborations, partnerships, networks</a:t>
            </a:r>
          </a:p>
          <a:p>
            <a:pPr>
              <a:buFont typeface="Arial" charset="0"/>
              <a:buChar char="•"/>
              <a:defRPr/>
            </a:pPr>
            <a:endParaRPr lang="en-US" sz="2000" dirty="0" smtClean="0">
              <a:solidFill>
                <a:srgbClr val="259325"/>
              </a:solidFill>
            </a:endParaRPr>
          </a:p>
        </p:txBody>
      </p:sp>
      <p:sp>
        <p:nvSpPr>
          <p:cNvPr id="25602" name="Title 1"/>
          <p:cNvSpPr>
            <a:spLocks noGrp="1"/>
          </p:cNvSpPr>
          <p:nvPr>
            <p:ph type="title" idx="4294967295"/>
          </p:nvPr>
        </p:nvSpPr>
        <p:spPr>
          <a:xfrm>
            <a:off x="632927" y="152400"/>
            <a:ext cx="8229600" cy="914400"/>
          </a:xfrm>
        </p:spPr>
        <p:txBody>
          <a:bodyPr>
            <a:normAutofit fontScale="90000"/>
          </a:bodyPr>
          <a:lstStyle/>
          <a:p>
            <a:r>
              <a:rPr lang="en-US" sz="3200" u="sng" dirty="0" smtClean="0"/>
              <a:t/>
            </a:r>
            <a:br>
              <a:rPr lang="en-US" sz="3200" u="sng" dirty="0" smtClean="0"/>
            </a:br>
            <a:r>
              <a:rPr lang="en-US" sz="3200" u="sng" dirty="0" smtClean="0"/>
              <a:t/>
            </a:r>
            <a:br>
              <a:rPr lang="en-US" sz="3200" u="sng" dirty="0" smtClean="0"/>
            </a:br>
            <a:r>
              <a:rPr lang="en-US" sz="3200" u="sng" dirty="0" smtClean="0"/>
              <a:t/>
            </a:r>
            <a:br>
              <a:rPr lang="en-US" sz="3200" u="sng" dirty="0" smtClean="0"/>
            </a:br>
            <a:r>
              <a:rPr lang="en-US" sz="3200" u="sng" dirty="0" smtClean="0"/>
              <a:t/>
            </a:r>
            <a:br>
              <a:rPr lang="en-US" sz="3200" u="sng" dirty="0" smtClean="0"/>
            </a:br>
            <a:r>
              <a:rPr lang="en-US" sz="3200" u="sng" dirty="0" smtClean="0"/>
              <a:t/>
            </a:r>
            <a:br>
              <a:rPr lang="en-US" sz="3200" u="sng" dirty="0" smtClean="0"/>
            </a:br>
            <a:r>
              <a:rPr lang="en-US" sz="3200" u="sng" dirty="0" smtClean="0"/>
              <a:t/>
            </a:r>
            <a:br>
              <a:rPr lang="en-US" sz="3200" u="sng" dirty="0" smtClean="0"/>
            </a:br>
            <a:r>
              <a:rPr lang="en-US" sz="3200" u="sng" dirty="0" smtClean="0"/>
              <a:t/>
            </a:r>
            <a:br>
              <a:rPr lang="en-US" sz="3200" u="sng" dirty="0" smtClean="0"/>
            </a:br>
            <a:r>
              <a:rPr lang="en-US" sz="3200" u="sng" dirty="0" smtClean="0"/>
              <a:t/>
            </a:r>
            <a:br>
              <a:rPr lang="en-US" sz="3200" u="sng" dirty="0" smtClean="0"/>
            </a:br>
            <a:endParaRPr lang="en-US" sz="3200" dirty="0" smtClean="0">
              <a:solidFill>
                <a:schemeClr val="tx1"/>
              </a:soli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92" y="1981200"/>
            <a:ext cx="3240571" cy="2473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17106" y="133739"/>
            <a:ext cx="9029702"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dirty="0" smtClean="0">
                <a:solidFill>
                  <a:schemeClr val="tx2"/>
                </a:solidFill>
                <a:ea typeface="MS PGothic" charset="-128"/>
              </a:rPr>
              <a:t>Disparities and </a:t>
            </a:r>
            <a:r>
              <a:rPr lang="en-US" altLang="en-US" sz="4000" smtClean="0">
                <a:solidFill>
                  <a:schemeClr val="tx2"/>
                </a:solidFill>
                <a:ea typeface="MS PGothic" charset="-128"/>
              </a:rPr>
              <a:t>Cultural Considerations</a:t>
            </a:r>
            <a:endParaRPr lang="en-US" altLang="en-US" sz="4000" dirty="0">
              <a:solidFill>
                <a:schemeClr val="tx2"/>
              </a:solidFill>
              <a:ea typeface="MS PGothic" charset="-128"/>
            </a:endParaRPr>
          </a:p>
        </p:txBody>
      </p:sp>
    </p:spTree>
    <p:extLst>
      <p:ext uri="{BB962C8B-B14F-4D97-AF65-F5344CB8AC3E}">
        <p14:creationId xmlns:p14="http://schemas.microsoft.com/office/powerpoint/2010/main" val="14120780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type="body" sz="quarter" idx="10"/>
          </p:nvPr>
        </p:nvSpPr>
        <p:spPr>
          <a:xfrm>
            <a:off x="2438400" y="1295400"/>
            <a:ext cx="6705600" cy="5867400"/>
          </a:xfrm>
        </p:spPr>
        <p:txBody>
          <a:bodyPr>
            <a:normAutofit/>
          </a:bodyPr>
          <a:lstStyle/>
          <a:p>
            <a:pPr marL="457200" indent="-457200">
              <a:buFont typeface="Arial" charset="0"/>
              <a:buChar char="•"/>
              <a:defRPr/>
            </a:pPr>
            <a:r>
              <a:rPr lang="en-US" sz="2800" b="0" dirty="0">
                <a:solidFill>
                  <a:srgbClr val="259325"/>
                </a:solidFill>
              </a:rPr>
              <a:t>L</a:t>
            </a:r>
            <a:r>
              <a:rPr lang="en-US" sz="2800" b="0" dirty="0" smtClean="0">
                <a:solidFill>
                  <a:srgbClr val="259325"/>
                </a:solidFill>
              </a:rPr>
              <a:t>argest workforce in healthcare</a:t>
            </a:r>
          </a:p>
          <a:p>
            <a:pPr marL="457200" indent="-457200">
              <a:buFont typeface="Arial" charset="0"/>
              <a:buChar char="•"/>
              <a:defRPr/>
            </a:pPr>
            <a:r>
              <a:rPr lang="en-US" sz="2800" b="0" dirty="0" smtClean="0">
                <a:solidFill>
                  <a:srgbClr val="259325"/>
                </a:solidFill>
              </a:rPr>
              <a:t>Advocates for health and wellness </a:t>
            </a:r>
          </a:p>
          <a:p>
            <a:pPr marL="457200" indent="-457200">
              <a:buFont typeface="Arial" charset="0"/>
              <a:buChar char="•"/>
              <a:defRPr/>
            </a:pPr>
            <a:r>
              <a:rPr lang="en-US" sz="2800" b="0" dirty="0">
                <a:solidFill>
                  <a:srgbClr val="259325"/>
                </a:solidFill>
              </a:rPr>
              <a:t>T</a:t>
            </a:r>
            <a:r>
              <a:rPr lang="en-US" sz="2800" b="0" dirty="0" smtClean="0">
                <a:solidFill>
                  <a:srgbClr val="259325"/>
                </a:solidFill>
              </a:rPr>
              <a:t>obacco dependence is a chronic disease</a:t>
            </a:r>
          </a:p>
          <a:p>
            <a:pPr marL="457200" indent="-457200">
              <a:buFont typeface="Arial" charset="0"/>
              <a:buChar char="•"/>
              <a:defRPr/>
            </a:pPr>
            <a:r>
              <a:rPr lang="en-US" sz="2800" b="0" dirty="0">
                <a:solidFill>
                  <a:srgbClr val="259325"/>
                </a:solidFill>
              </a:rPr>
              <a:t>I</a:t>
            </a:r>
            <a:r>
              <a:rPr lang="en-US" sz="2800" b="0" dirty="0" smtClean="0">
                <a:solidFill>
                  <a:srgbClr val="259325"/>
                </a:solidFill>
              </a:rPr>
              <a:t>nfluence change via collaborative relationships, protocols, policies, and a population-health focus</a:t>
            </a:r>
          </a:p>
          <a:p>
            <a:pPr marL="527050" indent="-457200">
              <a:buFont typeface="Arial" charset="0"/>
              <a:buChar char="•"/>
              <a:defRPr/>
            </a:pPr>
            <a:endParaRPr lang="en-US" sz="2800" b="0" dirty="0">
              <a:solidFill>
                <a:srgbClr val="259325"/>
              </a:solidFill>
            </a:endParaRPr>
          </a:p>
          <a:p>
            <a:pPr marL="527050" indent="-457200">
              <a:buFont typeface="Arial" charset="0"/>
              <a:buChar char="•"/>
              <a:defRPr/>
            </a:pPr>
            <a:endParaRPr lang="en-US" sz="2800" b="0" dirty="0" smtClean="0">
              <a:solidFill>
                <a:srgbClr val="259325"/>
              </a:solidFill>
            </a:endParaRPr>
          </a:p>
        </p:txBody>
      </p:sp>
      <p:pic>
        <p:nvPicPr>
          <p:cNvPr id="2" name="Picture 1"/>
          <p:cNvPicPr>
            <a:picLocks noChangeAspect="1"/>
          </p:cNvPicPr>
          <p:nvPr/>
        </p:nvPicPr>
        <p:blipFill>
          <a:blip r:embed="rId3"/>
          <a:stretch>
            <a:fillRect/>
          </a:stretch>
        </p:blipFill>
        <p:spPr>
          <a:xfrm>
            <a:off x="3276600" y="4419600"/>
            <a:ext cx="3558502" cy="2010224"/>
          </a:xfrm>
          <a:prstGeom prst="rect">
            <a:avLst/>
          </a:prstGeom>
        </p:spPr>
      </p:pic>
      <p:sp>
        <p:nvSpPr>
          <p:cNvPr id="5" name="Title 1"/>
          <p:cNvSpPr txBox="1">
            <a:spLocks/>
          </p:cNvSpPr>
          <p:nvPr/>
        </p:nvSpPr>
        <p:spPr>
          <a:xfrm>
            <a:off x="762000" y="228600"/>
            <a:ext cx="9029702"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4000" dirty="0" smtClean="0">
                <a:solidFill>
                  <a:schemeClr val="tx2"/>
                </a:solidFill>
                <a:ea typeface="MS PGothic" charset="-128"/>
              </a:rPr>
              <a:t>Take-</a:t>
            </a:r>
            <a:r>
              <a:rPr lang="en-US" altLang="en-US" sz="4000" dirty="0" err="1" smtClean="0">
                <a:solidFill>
                  <a:schemeClr val="tx2"/>
                </a:solidFill>
                <a:ea typeface="MS PGothic" charset="-128"/>
              </a:rPr>
              <a:t>Aways</a:t>
            </a:r>
            <a:endParaRPr lang="en-US" altLang="en-US" sz="4000" dirty="0">
              <a:solidFill>
                <a:schemeClr val="tx2"/>
              </a:solidFill>
              <a:ea typeface="MS PGothic" charset="-128"/>
            </a:endParaRPr>
          </a:p>
        </p:txBody>
      </p:sp>
    </p:spTree>
    <p:extLst>
      <p:ext uri="{BB962C8B-B14F-4D97-AF65-F5344CB8AC3E}">
        <p14:creationId xmlns:p14="http://schemas.microsoft.com/office/powerpoint/2010/main" val="19513463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52400" y="838200"/>
            <a:ext cx="8991600" cy="4953000"/>
          </a:xfrm>
        </p:spPr>
        <p:txBody>
          <a:bodyPr>
            <a:normAutofit/>
          </a:bodyPr>
          <a:lstStyle/>
          <a:p>
            <a:pPr indent="11113"/>
            <a:r>
              <a:rPr lang="en-US" sz="3200" b="0" dirty="0" smtClean="0"/>
              <a:t>Morris </a:t>
            </a:r>
            <a:r>
              <a:rPr lang="en-US" sz="3200" b="0" dirty="0"/>
              <a:t>CD, Richardson DL, </a:t>
            </a:r>
            <a:r>
              <a:rPr lang="en-US" sz="3200" b="0" dirty="0" err="1"/>
              <a:t>Loewen</a:t>
            </a:r>
            <a:r>
              <a:rPr lang="en-US" sz="3200" b="0" dirty="0"/>
              <a:t> JM, </a:t>
            </a:r>
            <a:r>
              <a:rPr lang="en-US" sz="3200" b="0" dirty="0" err="1"/>
              <a:t>Vanheest</a:t>
            </a:r>
            <a:r>
              <a:rPr lang="en-US" sz="3200" b="0" dirty="0"/>
              <a:t> LC, </a:t>
            </a:r>
            <a:r>
              <a:rPr lang="en-US" sz="3200" b="0" dirty="0" err="1"/>
              <a:t>Brumley</a:t>
            </a:r>
            <a:r>
              <a:rPr lang="en-US" sz="3200" b="0" dirty="0"/>
              <a:t>-Shelton A, </a:t>
            </a:r>
            <a:r>
              <a:rPr lang="en-US" sz="3200" b="0" dirty="0" err="1"/>
              <a:t>Feo</a:t>
            </a:r>
            <a:r>
              <a:rPr lang="en-US" sz="3200" b="0" dirty="0"/>
              <a:t> MT (2016). An Interdisciplinary Response to a Tobacco Cessation Case Vignette. </a:t>
            </a:r>
            <a:r>
              <a:rPr lang="en-US" sz="3200" b="0" i="1" dirty="0"/>
              <a:t>Journal of Smoking Cessation</a:t>
            </a:r>
            <a:r>
              <a:rPr lang="en-US" sz="3200" b="0" dirty="0"/>
              <a:t>, Available </a:t>
            </a:r>
            <a:r>
              <a:rPr lang="en-US" sz="3200" b="0" dirty="0"/>
              <a:t>at </a:t>
            </a:r>
            <a:r>
              <a:rPr lang="en-US" sz="3200" b="0" dirty="0">
                <a:hlinkClick r:id="rId2"/>
              </a:rPr>
              <a:t>http://</a:t>
            </a:r>
            <a:r>
              <a:rPr lang="en-US" sz="3200" b="0" dirty="0" smtClean="0">
                <a:hlinkClick r:id="rId2"/>
              </a:rPr>
              <a:t>journals.cambridge.org/abstract_S1834261216000098</a:t>
            </a:r>
            <a:r>
              <a:rPr lang="en-US" sz="3200" b="0" dirty="0" smtClean="0"/>
              <a:t>  </a:t>
            </a:r>
            <a:endParaRPr lang="en-US" sz="3200" b="0" dirty="0"/>
          </a:p>
        </p:txBody>
      </p:sp>
    </p:spTree>
    <p:extLst>
      <p:ext uri="{BB962C8B-B14F-4D97-AF65-F5344CB8AC3E}">
        <p14:creationId xmlns:p14="http://schemas.microsoft.com/office/powerpoint/2010/main" val="19784282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838200" y="2324805"/>
            <a:ext cx="6781800" cy="491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200" b="1" dirty="0">
                <a:solidFill>
                  <a:srgbClr val="0070C0"/>
                </a:solidFill>
              </a:rPr>
              <a:t>Association for the Treatment of Tobacco Use and Dependence</a:t>
            </a:r>
          </a:p>
          <a:p>
            <a:pPr algn="ctr"/>
            <a:endParaRPr lang="en-GB" altLang="en-US" sz="3200" dirty="0"/>
          </a:p>
          <a:p>
            <a:pPr algn="ctr"/>
            <a:r>
              <a:rPr lang="en-GB" altLang="en-US" sz="3200" dirty="0" smtClean="0"/>
              <a:t>An </a:t>
            </a:r>
            <a:r>
              <a:rPr lang="en-GB" altLang="en-US" sz="3200" dirty="0"/>
              <a:t>organization of providers dedicated to the promotion of and increased access to </a:t>
            </a:r>
            <a:r>
              <a:rPr lang="en-GB" altLang="en-US" sz="3200" dirty="0">
                <a:solidFill>
                  <a:srgbClr val="FF0000"/>
                </a:solidFill>
              </a:rPr>
              <a:t>evidence-based tobacco treatment</a:t>
            </a:r>
            <a:r>
              <a:rPr lang="en-GB" altLang="en-US" sz="3200" dirty="0"/>
              <a:t> for the tobacco user.</a:t>
            </a:r>
          </a:p>
          <a:p>
            <a:pPr algn="ctr"/>
            <a:endParaRPr lang="en-GB" altLang="en-US" sz="3200" dirty="0"/>
          </a:p>
          <a:p>
            <a:pPr algn="ctr"/>
            <a:r>
              <a:rPr lang="en-US" altLang="en-US" sz="3200" b="1" dirty="0">
                <a:solidFill>
                  <a:srgbClr val="0070C0"/>
                </a:solidFill>
              </a:rPr>
              <a:t>www.attud.org</a:t>
            </a:r>
            <a:endParaRPr lang="en-GB" altLang="en-US" sz="3200" dirty="0">
              <a:solidFill>
                <a:srgbClr val="0070C0"/>
              </a:solidFill>
            </a:endParaRPr>
          </a:p>
          <a:p>
            <a:pPr algn="ctr">
              <a:lnSpc>
                <a:spcPct val="90000"/>
              </a:lnSpc>
              <a:spcBef>
                <a:spcPct val="50000"/>
              </a:spcBef>
            </a:pPr>
            <a:r>
              <a:rPr lang="en-GB" altLang="en-US" dirty="0"/>
              <a:t> </a:t>
            </a:r>
          </a:p>
        </p:txBody>
      </p:sp>
      <p:pic>
        <p:nvPicPr>
          <p:cNvPr id="1026" name="Picture 2" descr="C:\Users\akdarv1\Desktop\To Do\ATTUD Communications\ATTUD Logo\ATTUD_LogoDesign_TRANS_VERTIC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2800" y="228600"/>
            <a:ext cx="1752600" cy="2077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0673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0"/>
          </p:nvPr>
        </p:nvSpPr>
        <p:spPr>
          <a:xfrm>
            <a:off x="3048000" y="990600"/>
            <a:ext cx="5867400" cy="5181600"/>
          </a:xfrm>
        </p:spPr>
        <p:txBody>
          <a:bodyPr>
            <a:noAutofit/>
          </a:bodyPr>
          <a:lstStyle/>
          <a:p>
            <a:pPr marL="0" indent="0" eaLnBrk="1" hangingPunct="1">
              <a:spcBef>
                <a:spcPct val="0"/>
              </a:spcBef>
              <a:buClr>
                <a:srgbClr val="94C600"/>
              </a:buClr>
              <a:buFont typeface="Wingdings 2" pitchFamily="18" charset="2"/>
              <a:buNone/>
              <a:defRPr/>
            </a:pPr>
            <a:endParaRPr lang="en-US" sz="2800" b="0" dirty="0" smtClean="0">
              <a:solidFill>
                <a:prstClr val="black"/>
              </a:solidFill>
            </a:endParaRPr>
          </a:p>
          <a:p>
            <a:pPr marL="0" indent="0" eaLnBrk="1" hangingPunct="1">
              <a:spcBef>
                <a:spcPct val="0"/>
              </a:spcBef>
              <a:buClr>
                <a:srgbClr val="94C600"/>
              </a:buClr>
              <a:buFont typeface="Wingdings 2" pitchFamily="18" charset="2"/>
              <a:buNone/>
              <a:defRPr/>
            </a:pPr>
            <a:r>
              <a:rPr lang="en-US" sz="2800" b="0" dirty="0" smtClean="0">
                <a:solidFill>
                  <a:prstClr val="black"/>
                </a:solidFill>
              </a:rPr>
              <a:t>Maria </a:t>
            </a:r>
            <a:r>
              <a:rPr lang="en-US" sz="2800" b="0" dirty="0" err="1" smtClean="0">
                <a:solidFill>
                  <a:prstClr val="black"/>
                </a:solidFill>
              </a:rPr>
              <a:t>Feo</a:t>
            </a:r>
            <a:endParaRPr lang="en-US" sz="2800" b="0" dirty="0">
              <a:solidFill>
                <a:prstClr val="black"/>
              </a:solidFill>
            </a:endParaRPr>
          </a:p>
          <a:p>
            <a:pPr marL="0" indent="0" eaLnBrk="1" hangingPunct="1">
              <a:spcBef>
                <a:spcPct val="0"/>
              </a:spcBef>
              <a:buClr>
                <a:srgbClr val="94C600"/>
              </a:buClr>
              <a:buFont typeface="Wingdings 2" pitchFamily="18" charset="2"/>
              <a:buNone/>
              <a:defRPr/>
            </a:pPr>
            <a:r>
              <a:rPr lang="en-US" sz="2800" b="0" dirty="0">
                <a:solidFill>
                  <a:prstClr val="black"/>
                </a:solidFill>
                <a:hlinkClick r:id="rId3"/>
              </a:rPr>
              <a:t>feo.maria@hunterdonhealthcare.org</a:t>
            </a:r>
            <a:r>
              <a:rPr lang="en-US" sz="2800" b="0" dirty="0">
                <a:solidFill>
                  <a:prstClr val="black"/>
                </a:solidFill>
              </a:rPr>
              <a:t> </a:t>
            </a:r>
            <a:endParaRPr lang="en-US" sz="2800" b="0" dirty="0" smtClean="0">
              <a:solidFill>
                <a:prstClr val="black"/>
              </a:solidFill>
            </a:endParaRPr>
          </a:p>
          <a:p>
            <a:pPr marL="0" indent="0" eaLnBrk="1" hangingPunct="1">
              <a:spcBef>
                <a:spcPct val="0"/>
              </a:spcBef>
              <a:buClr>
                <a:srgbClr val="94C600"/>
              </a:buClr>
              <a:buFont typeface="Wingdings 2" pitchFamily="18" charset="2"/>
              <a:buNone/>
              <a:defRPr/>
            </a:pPr>
            <a:endParaRPr lang="en-US" sz="2800" b="0" dirty="0" smtClean="0">
              <a:solidFill>
                <a:prstClr val="black"/>
              </a:solidFill>
            </a:endParaRPr>
          </a:p>
          <a:p>
            <a:pPr marL="0" indent="0" eaLnBrk="1" hangingPunct="1">
              <a:spcBef>
                <a:spcPct val="0"/>
              </a:spcBef>
              <a:buClr>
                <a:srgbClr val="94C600"/>
              </a:buClr>
              <a:buFont typeface="Wingdings 2" pitchFamily="18" charset="2"/>
              <a:buNone/>
              <a:defRPr/>
            </a:pPr>
            <a:r>
              <a:rPr lang="en-US" sz="2800" b="0" dirty="0" smtClean="0">
                <a:solidFill>
                  <a:prstClr val="black"/>
                </a:solidFill>
              </a:rPr>
              <a:t>Chad Morris</a:t>
            </a:r>
            <a:endParaRPr lang="en-US" sz="2800" b="0" dirty="0">
              <a:solidFill>
                <a:prstClr val="black"/>
              </a:solidFill>
            </a:endParaRPr>
          </a:p>
          <a:p>
            <a:pPr marL="0" indent="0" eaLnBrk="1" hangingPunct="1">
              <a:spcBef>
                <a:spcPct val="0"/>
              </a:spcBef>
              <a:buClr>
                <a:srgbClr val="94C600"/>
              </a:buClr>
              <a:buFont typeface="Wingdings 2" pitchFamily="18" charset="2"/>
              <a:buNone/>
              <a:defRPr/>
            </a:pPr>
            <a:r>
              <a:rPr lang="en-US" sz="2800" b="0" dirty="0" smtClean="0">
                <a:solidFill>
                  <a:prstClr val="black"/>
                </a:solidFill>
                <a:hlinkClick r:id="rId4"/>
              </a:rPr>
              <a:t>chad.morris@ucdenver.edu</a:t>
            </a:r>
            <a:endParaRPr lang="en-US" sz="2800" b="0" dirty="0" smtClean="0">
              <a:solidFill>
                <a:prstClr val="black"/>
              </a:solidFill>
            </a:endParaRPr>
          </a:p>
          <a:p>
            <a:pPr marL="0" indent="0" eaLnBrk="1" hangingPunct="1">
              <a:spcBef>
                <a:spcPct val="0"/>
              </a:spcBef>
              <a:buClr>
                <a:srgbClr val="94C600"/>
              </a:buClr>
              <a:buFont typeface="Wingdings 2" pitchFamily="18" charset="2"/>
              <a:buNone/>
              <a:defRPr/>
            </a:pPr>
            <a:endParaRPr lang="en-US" sz="2800" b="0" dirty="0">
              <a:solidFill>
                <a:prstClr val="black"/>
              </a:solidFill>
            </a:endParaRPr>
          </a:p>
          <a:p>
            <a:pPr>
              <a:buClr>
                <a:srgbClr val="94C600"/>
              </a:buClr>
              <a:buSzPct val="76000"/>
            </a:pPr>
            <a:r>
              <a:rPr lang="en-US" altLang="en-US" sz="2800" b="0" dirty="0">
                <a:solidFill>
                  <a:srgbClr val="3E3D2D"/>
                </a:solidFill>
                <a:ea typeface="MS PGothic" charset="-128"/>
              </a:rPr>
              <a:t>Donna Richardson</a:t>
            </a:r>
          </a:p>
          <a:p>
            <a:pPr>
              <a:buClr>
                <a:srgbClr val="94C600"/>
              </a:buClr>
              <a:buSzPct val="76000"/>
            </a:pPr>
            <a:r>
              <a:rPr lang="en-US" altLang="en-US" sz="2800" b="0" dirty="0">
                <a:solidFill>
                  <a:srgbClr val="000000"/>
                </a:solidFill>
                <a:ea typeface="MS PGothic" charset="-128"/>
                <a:hlinkClick r:id="rId5"/>
              </a:rPr>
              <a:t>richardl@sph.rutgers.edu</a:t>
            </a:r>
            <a:endParaRPr lang="en-US" altLang="en-US" sz="2800" b="0" dirty="0">
              <a:solidFill>
                <a:srgbClr val="000000"/>
              </a:solidFill>
              <a:ea typeface="MS PGothic" charset="-128"/>
            </a:endParaRPr>
          </a:p>
          <a:p>
            <a:pPr marL="0" indent="0" eaLnBrk="1" hangingPunct="1">
              <a:spcBef>
                <a:spcPct val="0"/>
              </a:spcBef>
              <a:buClr>
                <a:srgbClr val="94C600"/>
              </a:buClr>
              <a:buFont typeface="Wingdings 2" pitchFamily="18" charset="2"/>
              <a:buNone/>
              <a:defRPr/>
            </a:pPr>
            <a:endParaRPr lang="en-US" sz="2800" b="0" dirty="0" smtClean="0">
              <a:solidFill>
                <a:prstClr val="black"/>
              </a:solidFill>
            </a:endParaRPr>
          </a:p>
          <a:p>
            <a:pPr marL="0" indent="0" eaLnBrk="1" hangingPunct="1">
              <a:spcBef>
                <a:spcPct val="0"/>
              </a:spcBef>
              <a:buClr>
                <a:srgbClr val="94C600"/>
              </a:buClr>
              <a:buFont typeface="Wingdings 2" pitchFamily="18" charset="2"/>
              <a:buNone/>
              <a:defRPr/>
            </a:pPr>
            <a:endParaRPr lang="en-US" sz="2800" b="0" dirty="0" smtClean="0">
              <a:solidFill>
                <a:prstClr val="black"/>
              </a:solidFill>
            </a:endParaRPr>
          </a:p>
          <a:p>
            <a:pPr marL="0" indent="0" eaLnBrk="1" hangingPunct="1">
              <a:spcBef>
                <a:spcPct val="0"/>
              </a:spcBef>
              <a:buClr>
                <a:srgbClr val="94C600"/>
              </a:buClr>
              <a:buFont typeface="Wingdings 2" pitchFamily="18" charset="2"/>
              <a:buNone/>
              <a:defRPr/>
            </a:pPr>
            <a:endParaRPr lang="en-US" sz="2800" b="0" dirty="0"/>
          </a:p>
          <a:p>
            <a:pPr marL="0" indent="0" eaLnBrk="1" hangingPunct="1">
              <a:spcBef>
                <a:spcPct val="0"/>
              </a:spcBef>
              <a:buClr>
                <a:srgbClr val="94C600"/>
              </a:buClr>
              <a:buFont typeface="Wingdings 2" pitchFamily="18" charset="2"/>
              <a:buNone/>
              <a:defRPr/>
            </a:pPr>
            <a:endParaRPr lang="en-US" sz="2800" b="0" dirty="0" smtClean="0">
              <a:solidFill>
                <a:prstClr val="black"/>
              </a:solidFill>
            </a:endParaRPr>
          </a:p>
          <a:p>
            <a:pPr marL="0" indent="0" eaLnBrk="1" hangingPunct="1">
              <a:spcBef>
                <a:spcPct val="0"/>
              </a:spcBef>
              <a:buClr>
                <a:srgbClr val="94C600"/>
              </a:buClr>
              <a:buFont typeface="Wingdings 2" pitchFamily="18" charset="2"/>
              <a:buNone/>
              <a:defRPr/>
            </a:pPr>
            <a:endParaRPr lang="en-US" sz="2800" b="0" dirty="0">
              <a:solidFill>
                <a:prstClr val="black"/>
              </a:solidFill>
            </a:endParaRPr>
          </a:p>
          <a:p>
            <a:pPr marL="0" indent="0" eaLnBrk="1" hangingPunct="1">
              <a:spcBef>
                <a:spcPct val="0"/>
              </a:spcBef>
              <a:buClr>
                <a:srgbClr val="94C600"/>
              </a:buClr>
              <a:buFont typeface="Wingdings 2" pitchFamily="18" charset="2"/>
              <a:buNone/>
              <a:defRPr/>
            </a:pPr>
            <a:r>
              <a:rPr lang="en-US" sz="2800" b="0" dirty="0" smtClean="0">
                <a:solidFill>
                  <a:prstClr val="black"/>
                </a:solidFill>
              </a:rPr>
              <a:t> </a:t>
            </a:r>
          </a:p>
          <a:p>
            <a:pPr marL="0" indent="0" eaLnBrk="1" hangingPunct="1">
              <a:spcBef>
                <a:spcPct val="0"/>
              </a:spcBef>
              <a:buClr>
                <a:srgbClr val="94C600"/>
              </a:buClr>
              <a:buFont typeface="Wingdings 2" pitchFamily="18" charset="2"/>
              <a:buNone/>
              <a:defRPr/>
            </a:pPr>
            <a:endParaRPr lang="en-US" sz="2800" b="0" dirty="0">
              <a:solidFill>
                <a:prstClr val="black"/>
              </a:solidFill>
            </a:endParaRPr>
          </a:p>
          <a:p>
            <a:pPr>
              <a:buFont typeface="Wingdings 2" pitchFamily="18" charset="2"/>
              <a:buChar char=""/>
              <a:defRPr/>
            </a:pPr>
            <a:endParaRPr lang="en-US" sz="2800" b="0" dirty="0"/>
          </a:p>
        </p:txBody>
      </p:sp>
    </p:spTree>
    <p:extLst>
      <p:ext uri="{BB962C8B-B14F-4D97-AF65-F5344CB8AC3E}">
        <p14:creationId xmlns:p14="http://schemas.microsoft.com/office/powerpoint/2010/main" val="13606710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7"/>
          <p:cNvSpPr txBox="1">
            <a:spLocks noChangeArrowheads="1"/>
          </p:cNvSpPr>
          <p:nvPr/>
        </p:nvSpPr>
        <p:spPr bwMode="auto">
          <a:xfrm>
            <a:off x="1142567" y="23540"/>
            <a:ext cx="6886575"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000" dirty="0">
                <a:solidFill>
                  <a:schemeClr val="tx2"/>
                </a:solidFill>
                <a:latin typeface="Calibri"/>
              </a:rPr>
              <a:t>Trends </a:t>
            </a:r>
            <a:r>
              <a:rPr lang="en-US" altLang="en-US" sz="4000" dirty="0" smtClean="0">
                <a:solidFill>
                  <a:schemeClr val="tx2"/>
                </a:solidFill>
                <a:latin typeface="Calibri"/>
              </a:rPr>
              <a:t>in U.S. </a:t>
            </a:r>
            <a:r>
              <a:rPr lang="en-US" altLang="en-US" sz="4000" dirty="0">
                <a:solidFill>
                  <a:schemeClr val="tx2"/>
                </a:solidFill>
                <a:latin typeface="Calibri"/>
              </a:rPr>
              <a:t>Adult Smoking</a:t>
            </a:r>
          </a:p>
        </p:txBody>
      </p:sp>
      <p:graphicFrame>
        <p:nvGraphicFramePr>
          <p:cNvPr id="5" name="Chart 4"/>
          <p:cNvGraphicFramePr/>
          <p:nvPr>
            <p:extLst>
              <p:ext uri="{D42A27DB-BD31-4B8C-83A1-F6EECF244321}">
                <p14:modId xmlns:p14="http://schemas.microsoft.com/office/powerpoint/2010/main" val="860659986"/>
              </p:ext>
            </p:extLst>
          </p:nvPr>
        </p:nvGraphicFramePr>
        <p:xfrm>
          <a:off x="373868" y="838200"/>
          <a:ext cx="8423971" cy="4825702"/>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p:cNvCxnSpPr/>
          <p:nvPr/>
        </p:nvCxnSpPr>
        <p:spPr>
          <a:xfrm>
            <a:off x="931820" y="1620056"/>
            <a:ext cx="7620000" cy="0"/>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92164" name="Text Box 40"/>
          <p:cNvSpPr txBox="1">
            <a:spLocks noChangeArrowheads="1"/>
          </p:cNvSpPr>
          <p:nvPr/>
        </p:nvSpPr>
        <p:spPr bwMode="auto">
          <a:xfrm>
            <a:off x="1465220" y="3753656"/>
            <a:ext cx="2071687" cy="923330"/>
          </a:xfrm>
          <a:prstGeom prst="rect">
            <a:avLst/>
          </a:prstGeom>
          <a:solidFill>
            <a:schemeClr val="accent1"/>
          </a:solidFill>
          <a:ln>
            <a:noFill/>
          </a:ln>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kumimoji="1" lang="en-US" altLang="en-US" b="1" dirty="0" smtClean="0">
                <a:solidFill>
                  <a:srgbClr val="FFFFFF"/>
                </a:solidFill>
                <a:latin typeface="Calibri"/>
              </a:rPr>
              <a:t>17.8% </a:t>
            </a:r>
            <a:r>
              <a:rPr kumimoji="1" lang="en-US" altLang="en-US" b="1" dirty="0">
                <a:solidFill>
                  <a:srgbClr val="FFFFFF"/>
                </a:solidFill>
                <a:latin typeface="Calibri"/>
              </a:rPr>
              <a:t>of adults are current smokers</a:t>
            </a:r>
          </a:p>
        </p:txBody>
      </p:sp>
      <p:sp>
        <p:nvSpPr>
          <p:cNvPr id="2" name="TextBox 1"/>
          <p:cNvSpPr txBox="1"/>
          <p:nvPr/>
        </p:nvSpPr>
        <p:spPr>
          <a:xfrm>
            <a:off x="5199020" y="1162856"/>
            <a:ext cx="2971800" cy="923330"/>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a:solidFill>
                  <a:prstClr val="black"/>
                </a:solidFill>
              </a:rPr>
              <a:t>At-risk populations smoke at rates 2-3 times higher than the general population.</a:t>
            </a:r>
          </a:p>
        </p:txBody>
      </p:sp>
    </p:spTree>
    <p:extLst>
      <p:ext uri="{BB962C8B-B14F-4D97-AF65-F5344CB8AC3E}">
        <p14:creationId xmlns:p14="http://schemas.microsoft.com/office/powerpoint/2010/main" val="1772902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11226460"/>
              </p:ext>
            </p:extLst>
          </p:nvPr>
        </p:nvGraphicFramePr>
        <p:xfrm>
          <a:off x="1295400" y="457200"/>
          <a:ext cx="66675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20961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Content Placeholder 2"/>
          <p:cNvSpPr>
            <a:spLocks noGrp="1"/>
          </p:cNvSpPr>
          <p:nvPr>
            <p:ph type="body" sz="quarter" idx="10"/>
          </p:nvPr>
        </p:nvSpPr>
        <p:spPr>
          <a:xfrm>
            <a:off x="609600" y="1524000"/>
            <a:ext cx="7162800" cy="4419599"/>
          </a:xfrm>
        </p:spPr>
        <p:txBody>
          <a:bodyPr>
            <a:normAutofit fontScale="92500" lnSpcReduction="20000"/>
          </a:bodyPr>
          <a:lstStyle/>
          <a:p>
            <a:endParaRPr lang="en-US" altLang="en-US" dirty="0">
              <a:solidFill>
                <a:srgbClr val="259325"/>
              </a:solidFill>
              <a:ea typeface="MS PGothic" charset="-128"/>
            </a:endParaRPr>
          </a:p>
          <a:p>
            <a:pPr marL="571500" indent="-571500">
              <a:buFont typeface="Arial" charset="0"/>
              <a:buChar char="•"/>
            </a:pPr>
            <a:r>
              <a:rPr lang="en-US" altLang="en-US" b="0" dirty="0" smtClean="0">
                <a:solidFill>
                  <a:srgbClr val="259325"/>
                </a:solidFill>
                <a:ea typeface="MS PGothic" charset="-128"/>
              </a:rPr>
              <a:t>No </a:t>
            </a:r>
            <a:r>
              <a:rPr lang="en-US" altLang="en-US" b="0" dirty="0">
                <a:solidFill>
                  <a:srgbClr val="259325"/>
                </a:solidFill>
                <a:ea typeface="MS PGothic" charset="-128"/>
              </a:rPr>
              <a:t>single perspective is sufficient</a:t>
            </a:r>
          </a:p>
          <a:p>
            <a:pPr marL="571500" indent="-571500">
              <a:buFont typeface="Arial" charset="0"/>
              <a:buChar char="•"/>
            </a:pPr>
            <a:r>
              <a:rPr lang="en-US" altLang="en-US" b="0" dirty="0" smtClean="0">
                <a:solidFill>
                  <a:srgbClr val="259325"/>
                </a:solidFill>
                <a:ea typeface="MS PGothic" charset="-128"/>
              </a:rPr>
              <a:t>Prevention and whole health </a:t>
            </a:r>
            <a:r>
              <a:rPr lang="en-US" altLang="en-US" b="0" dirty="0">
                <a:solidFill>
                  <a:srgbClr val="259325"/>
                </a:solidFill>
                <a:ea typeface="MS PGothic" charset="-128"/>
              </a:rPr>
              <a:t>focus</a:t>
            </a:r>
          </a:p>
          <a:p>
            <a:pPr marL="571500" indent="-571500">
              <a:buFont typeface="Arial" charset="0"/>
              <a:buChar char="•"/>
            </a:pPr>
            <a:r>
              <a:rPr lang="en-US" altLang="en-US" b="0" dirty="0" smtClean="0">
                <a:solidFill>
                  <a:srgbClr val="259325"/>
                </a:solidFill>
                <a:ea typeface="MS PGothic" charset="-128"/>
              </a:rPr>
              <a:t>All healthcare providers have a role</a:t>
            </a:r>
          </a:p>
          <a:p>
            <a:pPr marL="571500" indent="-571500">
              <a:buFont typeface="Arial" charset="0"/>
              <a:buChar char="•"/>
            </a:pPr>
            <a:r>
              <a:rPr lang="en-US" altLang="en-US" b="0" dirty="0" smtClean="0">
                <a:solidFill>
                  <a:srgbClr val="259325"/>
                </a:solidFill>
                <a:ea typeface="MS PGothic" charset="-128"/>
              </a:rPr>
              <a:t>Collaborative care and communication are essential</a:t>
            </a:r>
            <a:endParaRPr lang="en-US" altLang="en-US" b="0" dirty="0">
              <a:solidFill>
                <a:srgbClr val="259325"/>
              </a:solidFill>
              <a:ea typeface="MS PGothic" charset="-128"/>
            </a:endParaRPr>
          </a:p>
        </p:txBody>
      </p:sp>
      <p:sp>
        <p:nvSpPr>
          <p:cNvPr id="72706" name="Title 1"/>
          <p:cNvSpPr>
            <a:spLocks noGrp="1"/>
          </p:cNvSpPr>
          <p:nvPr>
            <p:ph type="title" idx="4294967295"/>
          </p:nvPr>
        </p:nvSpPr>
        <p:spPr>
          <a:xfrm>
            <a:off x="210608" y="381000"/>
            <a:ext cx="7381875" cy="838200"/>
          </a:xfrm>
        </p:spPr>
        <p:txBody>
          <a:bodyPr>
            <a:noAutofit/>
          </a:bodyPr>
          <a:lstStyle/>
          <a:p>
            <a:r>
              <a:rPr lang="en-US" altLang="en-US" sz="4000" dirty="0" smtClean="0">
                <a:solidFill>
                  <a:schemeClr val="tx2"/>
                </a:solidFill>
                <a:ea typeface="MS PGothic" charset="-128"/>
              </a:rPr>
              <a:t>Continuity-of-Care</a:t>
            </a:r>
            <a:endParaRPr lang="en-US" altLang="en-US" sz="4000" dirty="0">
              <a:solidFill>
                <a:schemeClr val="tx2"/>
              </a:solidFill>
              <a:ea typeface="MS PGothic" charset="-128"/>
            </a:endParaRPr>
          </a:p>
        </p:txBody>
      </p:sp>
    </p:spTree>
    <p:extLst>
      <p:ext uri="{BB962C8B-B14F-4D97-AF65-F5344CB8AC3E}">
        <p14:creationId xmlns:p14="http://schemas.microsoft.com/office/powerpoint/2010/main" val="11655712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725082"/>
            <a:ext cx="9144000" cy="2874380"/>
          </a:xfrm>
          <a:prstGeom prst="rect">
            <a:avLst/>
          </a:prstGeom>
        </p:spPr>
      </p:pic>
      <p:pic>
        <p:nvPicPr>
          <p:cNvPr id="5" name="Picture 4"/>
          <p:cNvPicPr>
            <a:picLocks noChangeAspect="1"/>
          </p:cNvPicPr>
          <p:nvPr/>
        </p:nvPicPr>
        <p:blipFill>
          <a:blip r:embed="rId4"/>
          <a:stretch>
            <a:fillRect/>
          </a:stretch>
        </p:blipFill>
        <p:spPr>
          <a:xfrm>
            <a:off x="533400" y="4749625"/>
            <a:ext cx="4882662" cy="812975"/>
          </a:xfrm>
          <a:prstGeom prst="rect">
            <a:avLst/>
          </a:prstGeom>
        </p:spPr>
      </p:pic>
      <p:pic>
        <p:nvPicPr>
          <p:cNvPr id="8" name="Picture 7" descr="bhwp-logo-horiz-web.jpg"/>
          <p:cNvPicPr>
            <a:picLocks noChangeAspect="1"/>
          </p:cNvPicPr>
          <p:nvPr/>
        </p:nvPicPr>
        <p:blipFill>
          <a:blip r:embed="rId5" cstate="print"/>
          <a:stretch>
            <a:fillRect/>
          </a:stretch>
        </p:blipFill>
        <p:spPr>
          <a:xfrm>
            <a:off x="4953000" y="4865614"/>
            <a:ext cx="3767190" cy="776284"/>
          </a:xfrm>
          <a:prstGeom prst="rect">
            <a:avLst/>
          </a:prstGeom>
        </p:spPr>
      </p:pic>
      <p:sp>
        <p:nvSpPr>
          <p:cNvPr id="10" name="Text Placeholder 9"/>
          <p:cNvSpPr>
            <a:spLocks noGrp="1"/>
          </p:cNvSpPr>
          <p:nvPr>
            <p:ph type="body" sz="quarter" idx="10"/>
          </p:nvPr>
        </p:nvSpPr>
        <p:spPr>
          <a:xfrm>
            <a:off x="486285" y="457200"/>
            <a:ext cx="8305800" cy="990600"/>
          </a:xfrm>
        </p:spPr>
        <p:txBody>
          <a:bodyPr/>
          <a:lstStyle/>
          <a:p>
            <a:pPr algn="ctr"/>
            <a:r>
              <a:rPr lang="en-US" b="0" dirty="0" smtClean="0"/>
              <a:t>Interdisciplinary Team: Psychologist</a:t>
            </a:r>
            <a:endParaRPr lang="en-US" b="0" dirty="0"/>
          </a:p>
        </p:txBody>
      </p:sp>
    </p:spTree>
    <p:extLst>
      <p:ext uri="{BB962C8B-B14F-4D97-AF65-F5344CB8AC3E}">
        <p14:creationId xmlns:p14="http://schemas.microsoft.com/office/powerpoint/2010/main" val="2079160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41780" y="-81850"/>
            <a:ext cx="8229600" cy="1143000"/>
          </a:xfrm>
        </p:spPr>
        <p:txBody>
          <a:bodyPr>
            <a:normAutofit/>
          </a:bodyPr>
          <a:lstStyle/>
          <a:p>
            <a:pPr eaLnBrk="1" hangingPunct="1">
              <a:defRPr/>
            </a:pPr>
            <a:r>
              <a:rPr lang="en-US" sz="4000" dirty="0">
                <a:solidFill>
                  <a:schemeClr val="tx2"/>
                </a:solidFill>
                <a:latin typeface="+mn-lt"/>
                <a:ea typeface="+mj-ea"/>
              </a:rPr>
              <a:t> </a:t>
            </a:r>
            <a:r>
              <a:rPr lang="en-US" sz="4000" dirty="0" smtClean="0">
                <a:solidFill>
                  <a:schemeClr val="tx2"/>
                </a:solidFill>
                <a:latin typeface="+mn-lt"/>
                <a:ea typeface="+mj-ea"/>
              </a:rPr>
              <a:t>     </a:t>
            </a:r>
            <a:r>
              <a:rPr lang="en-US" sz="4000" smtClean="0">
                <a:solidFill>
                  <a:schemeClr val="tx2"/>
                </a:solidFill>
                <a:effectLst/>
                <a:latin typeface="+mn-lt"/>
                <a:ea typeface="+mj-ea"/>
              </a:rPr>
              <a:t>Evidence-Based Guidance</a:t>
            </a:r>
            <a:endParaRPr lang="en-US" sz="4000" dirty="0">
              <a:solidFill>
                <a:schemeClr val="tx2"/>
              </a:solidFill>
              <a:effectLst/>
              <a:latin typeface="+mn-lt"/>
              <a:ea typeface="+mj-ea"/>
            </a:endParaRPr>
          </a:p>
        </p:txBody>
      </p:sp>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1752600"/>
            <a:ext cx="3324220" cy="3978434"/>
          </a:xfrm>
          <a:prstGeom prst="rect">
            <a:avLst/>
          </a:prstGeom>
        </p:spPr>
      </p:pic>
      <p:sp>
        <p:nvSpPr>
          <p:cNvPr id="8" name="TextBox 7"/>
          <p:cNvSpPr txBox="1"/>
          <p:nvPr/>
        </p:nvSpPr>
        <p:spPr>
          <a:xfrm>
            <a:off x="2667000" y="6109517"/>
            <a:ext cx="6269637" cy="461665"/>
          </a:xfrm>
          <a:prstGeom prst="rect">
            <a:avLst/>
          </a:prstGeom>
          <a:noFill/>
        </p:spPr>
        <p:txBody>
          <a:bodyPr wrap="square" rtlCol="0">
            <a:spAutoFit/>
          </a:bodyPr>
          <a:lstStyle/>
          <a:p>
            <a:r>
              <a:rPr lang="en-US" sz="2400" dirty="0">
                <a:solidFill>
                  <a:prstClr val="black"/>
                </a:solidFill>
                <a:hlinkClick r:id="rId3"/>
              </a:rPr>
              <a:t>http://www.bhwellness.org/resources/toolkits/</a:t>
            </a:r>
            <a:endParaRPr lang="en-US" sz="2400" dirty="0">
              <a:solidFill>
                <a:prstClr val="black"/>
              </a:solidFill>
            </a:endParaRPr>
          </a:p>
        </p:txBody>
      </p:sp>
      <p:sp>
        <p:nvSpPr>
          <p:cNvPr id="3" name="TextBox 2"/>
          <p:cNvSpPr txBox="1"/>
          <p:nvPr/>
        </p:nvSpPr>
        <p:spPr>
          <a:xfrm>
            <a:off x="5562600" y="1752600"/>
            <a:ext cx="3886200" cy="3616375"/>
          </a:xfrm>
          <a:prstGeom prst="rect">
            <a:avLst/>
          </a:prstGeom>
          <a:noFill/>
        </p:spPr>
        <p:txBody>
          <a:bodyPr wrap="square" rtlCol="0">
            <a:spAutoFit/>
          </a:bodyPr>
          <a:lstStyle/>
          <a:p>
            <a:r>
              <a:rPr lang="en-US" sz="2800" dirty="0">
                <a:solidFill>
                  <a:srgbClr val="3F9B4C"/>
                </a:solidFill>
              </a:rPr>
              <a:t>Supplements</a:t>
            </a:r>
          </a:p>
          <a:p>
            <a:pPr marL="457200" indent="-457200">
              <a:buFont typeface="Arial" charset="0"/>
              <a:buChar char="•"/>
            </a:pPr>
            <a:r>
              <a:rPr lang="en-US" sz="2800" dirty="0">
                <a:solidFill>
                  <a:srgbClr val="2F6DB2"/>
                </a:solidFill>
              </a:rPr>
              <a:t>Behavioral Health</a:t>
            </a:r>
          </a:p>
          <a:p>
            <a:pPr marL="457200" indent="-457200">
              <a:buFont typeface="Arial" charset="0"/>
              <a:buChar char="•"/>
            </a:pPr>
            <a:r>
              <a:rPr lang="en-US" sz="2800" dirty="0">
                <a:solidFill>
                  <a:srgbClr val="2F6DB2"/>
                </a:solidFill>
              </a:rPr>
              <a:t>Youth (Ages 11-18)</a:t>
            </a:r>
          </a:p>
          <a:p>
            <a:pPr marL="457200" indent="-457200">
              <a:buFont typeface="Arial" charset="0"/>
              <a:buChar char="•"/>
            </a:pPr>
            <a:r>
              <a:rPr lang="en-US" sz="2800" dirty="0">
                <a:solidFill>
                  <a:srgbClr val="2F6DB2"/>
                </a:solidFill>
              </a:rPr>
              <a:t>Young Adults (18-25)</a:t>
            </a:r>
          </a:p>
          <a:p>
            <a:pPr marL="457200" indent="-457200">
              <a:buFont typeface="Arial" charset="0"/>
              <a:buChar char="•"/>
            </a:pPr>
            <a:r>
              <a:rPr lang="en-US" sz="2800" dirty="0">
                <a:solidFill>
                  <a:srgbClr val="2F6DB2"/>
                </a:solidFill>
              </a:rPr>
              <a:t>Low-Income</a:t>
            </a:r>
          </a:p>
          <a:p>
            <a:pPr marL="457200" indent="-457200">
              <a:buFont typeface="Arial" charset="0"/>
              <a:buChar char="•"/>
            </a:pPr>
            <a:r>
              <a:rPr lang="en-US" sz="2800" dirty="0">
                <a:solidFill>
                  <a:srgbClr val="2F6DB2"/>
                </a:solidFill>
              </a:rPr>
              <a:t>Pregnant and Post Partum</a:t>
            </a:r>
            <a:endParaRPr lang="en-US" sz="2800" dirty="0">
              <a:solidFill>
                <a:prstClr val="black"/>
              </a:solidFill>
            </a:endParaRPr>
          </a:p>
          <a:p>
            <a:pPr>
              <a:spcBef>
                <a:spcPts val="600"/>
              </a:spcBef>
            </a:pPr>
            <a:r>
              <a:rPr lang="en-US" sz="2800" dirty="0">
                <a:solidFill>
                  <a:srgbClr val="3F9B4C"/>
                </a:solidFill>
              </a:rPr>
              <a:t>MI Video Modules</a:t>
            </a:r>
          </a:p>
        </p:txBody>
      </p:sp>
    </p:spTree>
    <p:extLst>
      <p:ext uri="{BB962C8B-B14F-4D97-AF65-F5344CB8AC3E}">
        <p14:creationId xmlns:p14="http://schemas.microsoft.com/office/powerpoint/2010/main" val="3254590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1"/>
          <p:cNvSpPr>
            <a:spLocks noGrp="1"/>
          </p:cNvSpPr>
          <p:nvPr>
            <p:ph type="body" sz="quarter" idx="10"/>
          </p:nvPr>
        </p:nvSpPr>
        <p:spPr>
          <a:xfrm>
            <a:off x="609600" y="1676400"/>
            <a:ext cx="7162800" cy="4419599"/>
          </a:xfrm>
        </p:spPr>
        <p:txBody>
          <a:bodyPr>
            <a:normAutofit fontScale="85000" lnSpcReduction="20000"/>
          </a:bodyPr>
          <a:lstStyle/>
          <a:p>
            <a:pPr marL="571500" indent="-571500">
              <a:buFont typeface="Arial" charset="0"/>
              <a:buChar char="•"/>
            </a:pPr>
            <a:r>
              <a:rPr lang="en-US" altLang="en-US" b="0" dirty="0">
                <a:solidFill>
                  <a:srgbClr val="259325"/>
                </a:solidFill>
                <a:ea typeface="MS PGothic" charset="-128"/>
              </a:rPr>
              <a:t>Bio-psycho-social </a:t>
            </a:r>
            <a:r>
              <a:rPr lang="en-US" altLang="en-US" b="0" dirty="0" smtClean="0">
                <a:solidFill>
                  <a:srgbClr val="259325"/>
                </a:solidFill>
                <a:ea typeface="MS PGothic" charset="-128"/>
              </a:rPr>
              <a:t>care</a:t>
            </a:r>
          </a:p>
          <a:p>
            <a:pPr marL="400050" lvl="1" indent="0">
              <a:buNone/>
            </a:pPr>
            <a:r>
              <a:rPr lang="en-US" altLang="en-US" dirty="0" smtClean="0">
                <a:solidFill>
                  <a:schemeClr val="tx2"/>
                </a:solidFill>
                <a:ea typeface="MS PGothic" charset="-128"/>
              </a:rPr>
              <a:t>	Meet the client where they are at</a:t>
            </a:r>
            <a:endParaRPr lang="en-US" altLang="en-US" b="0" dirty="0" smtClean="0">
              <a:solidFill>
                <a:schemeClr val="tx2"/>
              </a:solidFill>
              <a:ea typeface="MS PGothic" charset="-128"/>
            </a:endParaRPr>
          </a:p>
          <a:p>
            <a:pPr marL="571500" indent="-571500">
              <a:buFont typeface="Arial" charset="0"/>
              <a:buChar char="•"/>
            </a:pPr>
            <a:r>
              <a:rPr lang="en-US" altLang="en-US" b="0" dirty="0" smtClean="0">
                <a:solidFill>
                  <a:srgbClr val="259325"/>
                </a:solidFill>
                <a:ea typeface="MS PGothic" charset="-128"/>
              </a:rPr>
              <a:t>Level of tobacco </a:t>
            </a:r>
            <a:r>
              <a:rPr lang="en-US" altLang="en-US" b="0" dirty="0">
                <a:solidFill>
                  <a:srgbClr val="259325"/>
                </a:solidFill>
                <a:ea typeface="MS PGothic" charset="-128"/>
              </a:rPr>
              <a:t>d</a:t>
            </a:r>
            <a:r>
              <a:rPr lang="en-US" altLang="en-US" b="0" dirty="0" smtClean="0">
                <a:solidFill>
                  <a:srgbClr val="259325"/>
                </a:solidFill>
                <a:ea typeface="MS PGothic" charset="-128"/>
              </a:rPr>
              <a:t>ependence</a:t>
            </a:r>
          </a:p>
          <a:p>
            <a:pPr marL="400050" lvl="1" indent="0">
              <a:buNone/>
            </a:pPr>
            <a:r>
              <a:rPr lang="en-US" altLang="en-US" dirty="0" smtClean="0">
                <a:solidFill>
                  <a:schemeClr val="tx2"/>
                </a:solidFill>
                <a:ea typeface="MS PGothic" charset="-128"/>
              </a:rPr>
              <a:t>	</a:t>
            </a:r>
            <a:r>
              <a:rPr lang="en-US" altLang="en-US" dirty="0" err="1" smtClean="0">
                <a:solidFill>
                  <a:schemeClr val="tx2"/>
                </a:solidFill>
                <a:ea typeface="MS PGothic" charset="-128"/>
              </a:rPr>
              <a:t>Fagerstrom</a:t>
            </a:r>
            <a:r>
              <a:rPr lang="en-US" altLang="en-US" dirty="0" smtClean="0">
                <a:solidFill>
                  <a:schemeClr val="tx2"/>
                </a:solidFill>
                <a:ea typeface="MS PGothic" charset="-128"/>
              </a:rPr>
              <a:t> + CO level</a:t>
            </a:r>
            <a:endParaRPr lang="en-US" altLang="en-US" b="0" dirty="0" smtClean="0">
              <a:solidFill>
                <a:schemeClr val="tx2"/>
              </a:solidFill>
              <a:ea typeface="MS PGothic" charset="-128"/>
            </a:endParaRPr>
          </a:p>
          <a:p>
            <a:pPr marL="571500" indent="-571500">
              <a:buFont typeface="Arial" charset="0"/>
              <a:buChar char="•"/>
            </a:pPr>
            <a:r>
              <a:rPr lang="en-US" altLang="en-US" b="0" dirty="0" smtClean="0">
                <a:solidFill>
                  <a:srgbClr val="259325"/>
                </a:solidFill>
                <a:ea typeface="MS PGothic" charset="-128"/>
              </a:rPr>
              <a:t>Assess </a:t>
            </a:r>
            <a:r>
              <a:rPr lang="en-US" altLang="en-US" b="0" dirty="0">
                <a:solidFill>
                  <a:srgbClr val="259325"/>
                </a:solidFill>
                <a:ea typeface="MS PGothic" charset="-128"/>
              </a:rPr>
              <a:t>psych </a:t>
            </a:r>
            <a:r>
              <a:rPr lang="en-US" altLang="en-US" b="0" dirty="0" smtClean="0">
                <a:solidFill>
                  <a:srgbClr val="259325"/>
                </a:solidFill>
                <a:ea typeface="MS PGothic" charset="-128"/>
              </a:rPr>
              <a:t>history</a:t>
            </a:r>
          </a:p>
          <a:p>
            <a:pPr marL="400050" lvl="1" indent="0">
              <a:buNone/>
            </a:pPr>
            <a:r>
              <a:rPr lang="en-US" altLang="en-US" b="0" dirty="0" smtClean="0">
                <a:solidFill>
                  <a:schemeClr val="tx2"/>
                </a:solidFill>
                <a:ea typeface="MS PGothic" charset="-128"/>
              </a:rPr>
              <a:t>	Psych symptoms v. withdrawal</a:t>
            </a:r>
          </a:p>
          <a:p>
            <a:pPr marL="400050" lvl="1" indent="0">
              <a:buNone/>
            </a:pPr>
            <a:r>
              <a:rPr lang="en-US" altLang="en-US" dirty="0" smtClean="0">
                <a:solidFill>
                  <a:schemeClr val="tx2"/>
                </a:solidFill>
                <a:ea typeface="MS PGothic" charset="-128"/>
              </a:rPr>
              <a:t>	Monitor for worsening symptoms</a:t>
            </a:r>
            <a:endParaRPr lang="en-US" altLang="en-US" b="0" dirty="0">
              <a:solidFill>
                <a:schemeClr val="tx2"/>
              </a:solidFill>
              <a:ea typeface="MS PGothic" charset="-128"/>
            </a:endParaRPr>
          </a:p>
          <a:p>
            <a:pPr marL="571500" indent="-571500">
              <a:buFont typeface="Arial" charset="0"/>
              <a:buChar char="•"/>
            </a:pPr>
            <a:r>
              <a:rPr lang="en-US" altLang="en-US" b="0" dirty="0" smtClean="0">
                <a:solidFill>
                  <a:srgbClr val="259325"/>
                </a:solidFill>
                <a:ea typeface="MS PGothic" charset="-128"/>
              </a:rPr>
              <a:t>Assess med levels</a:t>
            </a:r>
          </a:p>
          <a:p>
            <a:pPr marL="571500" indent="-571500">
              <a:buFont typeface="Arial" charset="0"/>
              <a:buChar char="•"/>
            </a:pPr>
            <a:r>
              <a:rPr lang="en-US" altLang="en-US" b="0" dirty="0" smtClean="0">
                <a:solidFill>
                  <a:srgbClr val="259325"/>
                </a:solidFill>
                <a:ea typeface="MS PGothic" charset="-128"/>
              </a:rPr>
              <a:t>Medical history</a:t>
            </a:r>
            <a:endParaRPr lang="en-US" altLang="en-US" dirty="0">
              <a:solidFill>
                <a:srgbClr val="259325"/>
              </a:solidFill>
              <a:ea typeface="MS PGothic" charset="-128"/>
            </a:endParaRPr>
          </a:p>
        </p:txBody>
      </p:sp>
      <p:sp>
        <p:nvSpPr>
          <p:cNvPr id="5" name="Title 1"/>
          <p:cNvSpPr txBox="1">
            <a:spLocks/>
          </p:cNvSpPr>
          <p:nvPr/>
        </p:nvSpPr>
        <p:spPr>
          <a:xfrm>
            <a:off x="-3048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dirty="0" smtClean="0">
                <a:solidFill>
                  <a:schemeClr val="tx2"/>
                </a:solidFill>
                <a:latin typeface="+mn-lt"/>
              </a:rPr>
              <a:t>      A </a:t>
            </a:r>
            <a:r>
              <a:rPr lang="en-US" sz="4000" smtClean="0">
                <a:solidFill>
                  <a:schemeClr val="tx2"/>
                </a:solidFill>
                <a:latin typeface="+mn-lt"/>
              </a:rPr>
              <a:t>Patient-Centered Approach</a:t>
            </a:r>
            <a:endParaRPr lang="en-US" sz="4000" dirty="0">
              <a:solidFill>
                <a:schemeClr val="tx2"/>
              </a:solidFill>
              <a:latin typeface="+mn-lt"/>
            </a:endParaRPr>
          </a:p>
        </p:txBody>
      </p:sp>
    </p:spTree>
    <p:extLst>
      <p:ext uri="{BB962C8B-B14F-4D97-AF65-F5344CB8AC3E}">
        <p14:creationId xmlns:p14="http://schemas.microsoft.com/office/powerpoint/2010/main" val="14610170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1"/>
          <p:cNvSpPr>
            <a:spLocks noGrp="1"/>
          </p:cNvSpPr>
          <p:nvPr>
            <p:ph type="body" sz="quarter" idx="10"/>
          </p:nvPr>
        </p:nvSpPr>
        <p:spPr>
          <a:xfrm>
            <a:off x="2971800" y="1119673"/>
            <a:ext cx="4953000" cy="3810000"/>
          </a:xfrm>
        </p:spPr>
        <p:txBody>
          <a:bodyPr>
            <a:noAutofit/>
          </a:bodyPr>
          <a:lstStyle/>
          <a:p>
            <a:pPr marL="571500" indent="-571500">
              <a:buFont typeface="Arial" charset="0"/>
              <a:buChar char="•"/>
            </a:pPr>
            <a:r>
              <a:rPr lang="en-US" altLang="en-US" sz="2400" b="0" dirty="0" smtClean="0">
                <a:solidFill>
                  <a:srgbClr val="259325"/>
                </a:solidFill>
                <a:ea typeface="MS PGothic" charset="-128"/>
              </a:rPr>
              <a:t>Awareness</a:t>
            </a:r>
          </a:p>
          <a:p>
            <a:pPr marL="915988" lvl="1" indent="-515938">
              <a:spcBef>
                <a:spcPts val="0"/>
              </a:spcBef>
              <a:buNone/>
            </a:pPr>
            <a:r>
              <a:rPr lang="en-US" altLang="en-US" sz="2400" dirty="0" smtClean="0">
                <a:solidFill>
                  <a:schemeClr val="tx2"/>
                </a:solidFill>
                <a:ea typeface="MS PGothic" charset="-128"/>
              </a:rPr>
              <a:t>	Education	</a:t>
            </a:r>
          </a:p>
          <a:p>
            <a:pPr marL="915988" lvl="1" indent="-515938">
              <a:spcBef>
                <a:spcPts val="0"/>
              </a:spcBef>
              <a:buNone/>
            </a:pPr>
            <a:r>
              <a:rPr lang="en-US" altLang="en-US" sz="2400" dirty="0" smtClean="0">
                <a:solidFill>
                  <a:schemeClr val="tx2"/>
                </a:solidFill>
                <a:ea typeface="MS PGothic" charset="-128"/>
              </a:rPr>
              <a:t>	Motivational Interviewing Mindfulness</a:t>
            </a:r>
            <a:endParaRPr lang="en-US" altLang="en-US" sz="2400" b="0" dirty="0" smtClean="0">
              <a:solidFill>
                <a:schemeClr val="tx2"/>
              </a:solidFill>
              <a:ea typeface="MS PGothic" charset="-128"/>
            </a:endParaRPr>
          </a:p>
          <a:p>
            <a:pPr marL="571500" indent="-571500">
              <a:buFont typeface="Arial" charset="0"/>
              <a:buChar char="•"/>
            </a:pPr>
            <a:r>
              <a:rPr lang="en-US" altLang="en-US" sz="2400" b="0" dirty="0" smtClean="0">
                <a:solidFill>
                  <a:srgbClr val="259325"/>
                </a:solidFill>
                <a:ea typeface="MS PGothic" charset="-128"/>
              </a:rPr>
              <a:t>Skills Building</a:t>
            </a:r>
          </a:p>
          <a:p>
            <a:pPr marL="915988" lvl="1" indent="-515938">
              <a:buNone/>
            </a:pPr>
            <a:r>
              <a:rPr lang="en-US" altLang="en-US" sz="2400" dirty="0" smtClean="0">
                <a:solidFill>
                  <a:schemeClr val="tx2"/>
                </a:solidFill>
                <a:ea typeface="MS PGothic" charset="-128"/>
              </a:rPr>
              <a:t>	Cognitive Behavioral Therapy Acceptance and Commitment Therapy</a:t>
            </a:r>
            <a:endParaRPr lang="en-US" altLang="en-US" sz="2400" b="0" dirty="0" smtClean="0">
              <a:solidFill>
                <a:schemeClr val="tx2"/>
              </a:solidFill>
              <a:ea typeface="MS PGothic" charset="-128"/>
            </a:endParaRPr>
          </a:p>
          <a:p>
            <a:pPr marL="571500" indent="-558800">
              <a:buFont typeface="Arial" charset="0"/>
              <a:buChar char="•"/>
            </a:pPr>
            <a:r>
              <a:rPr lang="en-US" altLang="en-US" sz="2400" b="0" dirty="0" smtClean="0">
                <a:solidFill>
                  <a:srgbClr val="259325"/>
                </a:solidFill>
                <a:ea typeface="MS PGothic" charset="-128"/>
              </a:rPr>
              <a:t>Providing Opportunity</a:t>
            </a:r>
          </a:p>
          <a:p>
            <a:pPr marL="400050" lvl="1" indent="0">
              <a:spcBef>
                <a:spcPts val="0"/>
              </a:spcBef>
              <a:buNone/>
            </a:pPr>
            <a:r>
              <a:rPr lang="en-US" altLang="en-US" sz="2400" b="0" dirty="0" smtClean="0">
                <a:solidFill>
                  <a:schemeClr val="tx2"/>
                </a:solidFill>
                <a:ea typeface="MS PGothic" charset="-128"/>
              </a:rPr>
              <a:t>	Goals </a:t>
            </a:r>
            <a:r>
              <a:rPr lang="en-US" altLang="en-US" sz="2400" dirty="0">
                <a:solidFill>
                  <a:schemeClr val="tx2"/>
                </a:solidFill>
                <a:ea typeface="MS PGothic" charset="-128"/>
              </a:rPr>
              <a:t>s</a:t>
            </a:r>
            <a:r>
              <a:rPr lang="en-US" altLang="en-US" sz="2400" b="0" dirty="0" smtClean="0">
                <a:solidFill>
                  <a:schemeClr val="tx2"/>
                </a:solidFill>
                <a:ea typeface="MS PGothic" charset="-128"/>
              </a:rPr>
              <a:t>etting</a:t>
            </a:r>
          </a:p>
          <a:p>
            <a:pPr marL="400050" lvl="1" indent="0">
              <a:spcBef>
                <a:spcPts val="0"/>
              </a:spcBef>
              <a:buNone/>
            </a:pPr>
            <a:r>
              <a:rPr lang="en-US" altLang="en-US" sz="2400" dirty="0">
                <a:solidFill>
                  <a:schemeClr val="tx2"/>
                </a:solidFill>
                <a:ea typeface="MS PGothic" charset="-128"/>
              </a:rPr>
              <a:t>	</a:t>
            </a:r>
            <a:r>
              <a:rPr lang="en-US" altLang="en-US" sz="2400" dirty="0" smtClean="0">
                <a:solidFill>
                  <a:schemeClr val="tx2"/>
                </a:solidFill>
                <a:ea typeface="MS PGothic" charset="-128"/>
              </a:rPr>
              <a:t>Self efficacy</a:t>
            </a:r>
            <a:endParaRPr lang="en-US" altLang="en-US" sz="2400" b="0" dirty="0">
              <a:solidFill>
                <a:schemeClr val="tx2"/>
              </a:solidFill>
              <a:ea typeface="MS PGothic" charset="-128"/>
            </a:endParaRPr>
          </a:p>
        </p:txBody>
      </p:sp>
      <p:sp>
        <p:nvSpPr>
          <p:cNvPr id="5" name="Title 1"/>
          <p:cNvSpPr txBox="1">
            <a:spLocks/>
          </p:cNvSpPr>
          <p:nvPr/>
        </p:nvSpPr>
        <p:spPr>
          <a:xfrm>
            <a:off x="-3048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dirty="0" smtClean="0">
                <a:solidFill>
                  <a:schemeClr val="tx2"/>
                </a:solidFill>
                <a:latin typeface="+mn-lt"/>
              </a:rPr>
              <a:t>      </a:t>
            </a:r>
            <a:endParaRPr lang="en-US" sz="4000" dirty="0">
              <a:solidFill>
                <a:schemeClr val="tx2"/>
              </a:solidFill>
              <a:latin typeface="+mn-lt"/>
            </a:endParaRPr>
          </a:p>
        </p:txBody>
      </p:sp>
      <p:sp>
        <p:nvSpPr>
          <p:cNvPr id="4"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dirty="0" smtClean="0">
                <a:solidFill>
                  <a:schemeClr val="tx2"/>
                </a:solidFill>
                <a:latin typeface="+mn-lt"/>
              </a:rPr>
              <a:t>      Treatment</a:t>
            </a:r>
            <a:endParaRPr lang="en-US" sz="4000" dirty="0">
              <a:solidFill>
                <a:schemeClr val="tx2"/>
              </a:solidFill>
              <a:latin typeface="+mn-lt"/>
            </a:endParaRPr>
          </a:p>
        </p:txBody>
      </p:sp>
    </p:spTree>
    <p:extLst>
      <p:ext uri="{BB962C8B-B14F-4D97-AF65-F5344CB8AC3E}">
        <p14:creationId xmlns:p14="http://schemas.microsoft.com/office/powerpoint/2010/main" val="143891507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54&quot;&gt;&lt;property id=&quot;20148&quot; value=&quot;5&quot;/&gt;&lt;property id=&quot;20300&quot; value=&quot;Slide 106 - &amp;quot;Peer-to-Peer &amp;#x0D;&amp;#x0A;Tobacco Recovery Program&amp;quot;&quot;/&gt;&lt;property id=&quot;20307&quot; value=&quot;262&quot;/&gt;&lt;/object&gt;&lt;object type=&quot;3&quot; unique_id=&quot;10130&quot;&gt;&lt;property id=&quot;20148&quot; value=&quot;5&quot;/&gt;&lt;property id=&quot;20300&quot; value=&quot;Slide 96 - &amp;quot;Peer-to-Peer Tobacco &amp;#x0D;&amp;#x0A;Recovery Program&amp;quot;&quot;/&gt;&lt;property id=&quot;20307&quot; value=&quot;266&quot;/&gt;&lt;/object&gt;&lt;object type=&quot;3&quot; unique_id=&quot;10343&quot;&gt;&lt;property id=&quot;20148&quot; value=&quot;5&quot;/&gt;&lt;property id=&quot;20300&quot; value=&quot;Slide 1 - &amp;quot;Peer-to-Peer &amp;#x0D;&amp;#x0A;Tobacco Recovery Program&amp;quot;&quot;/&gt;&lt;property id=&quot;20307&quot; value=&quot;269&quot;/&gt;&lt;/object&gt;&lt;object type=&quot;3&quot; unique_id=&quot;10344&quot;&gt;&lt;property id=&quot;20148&quot; value=&quot;5&quot;/&gt;&lt;property id=&quot;20300&quot; value=&quot;Slide 10&quot;/&gt;&lt;property id=&quot;20307&quot; value=&quot;270&quot;/&gt;&lt;/object&gt;&lt;object type=&quot;3&quot; unique_id=&quot;10345&quot;&gt;&lt;property id=&quot;20148&quot; value=&quot;5&quot;/&gt;&lt;property id=&quot;20300&quot; value=&quot;Slide 2 - &amp;quot;A Wellness Philosophy&amp;quot;&quot;/&gt;&lt;property id=&quot;20307&quot; value=&quot;271&quot;/&gt;&lt;/object&gt;&lt;object type=&quot;3&quot; unique_id=&quot;10346&quot;&gt;&lt;property id=&quot;20148&quot; value=&quot;5&quot;/&gt;&lt;property id=&quot;20300&quot; value=&quot;Slide 9 - &amp;quot;This is a Critical Issue&amp;quot;&quot;/&gt;&lt;property id=&quot;20307&quot; value=&quot;272&quot;/&gt;&lt;/object&gt;&lt;object type=&quot;3&quot; unique_id=&quot;10347&quot;&gt;&lt;property id=&quot;20148&quot; value=&quot;5&quot;/&gt;&lt;property id=&quot;20300&quot; value=&quot;Slide 6 - &amp;quot;&amp;#x0D;&amp;#x0A;Peer-to-Peer Model&amp;#x0D;&amp;#x0A;&amp;quot;&quot;/&gt;&lt;property id=&quot;20307&quot; value=&quot;273&quot;/&gt;&lt;/object&gt;&lt;object type=&quot;3&quot; unique_id=&quot;10348&quot;&gt;&lt;property id=&quot;20148&quot; value=&quot;5&quot;/&gt;&lt;property id=&quot;20300&quot; value=&quot;Slide 7 - &amp;quot;Peer-to-Peer Model&amp;quot;&quot;/&gt;&lt;property id=&quot;20307&quot; value=&quot;274&quot;/&gt;&lt;/object&gt;&lt;object type=&quot;3&quot; unique_id=&quot;10349&quot;&gt;&lt;property id=&quot;20148&quot; value=&quot;5&quot;/&gt;&lt;property id=&quot;20300&quot; value=&quot;Slide 16 - &amp;quot;Peer-to-Peer&amp;#x0D;&amp;#x0A;Tobacco Recovery Program&amp;quot;&quot;/&gt;&lt;property id=&quot;20307&quot; value=&quot;275&quot;/&gt;&lt;/object&gt;&lt;object type=&quot;3&quot; unique_id=&quot;10360&quot;&gt;&lt;property id=&quot;20148&quot; value=&quot;5&quot;/&gt;&lt;property id=&quot;20300&quot; value=&quot;Slide 104 - &amp;quot;Peer-to-Peer Tobacco &amp;#x0D;&amp;#x0A;Recovery Program&amp;quot;&quot;/&gt;&lt;property id=&quot;20307&quot; value=&quot;286&quot;/&gt;&lt;/object&gt;&lt;object type=&quot;3&quot; unique_id=&quot;10361&quot;&gt;&lt;property id=&quot;20148&quot; value=&quot;5&quot;/&gt;&lt;property id=&quot;20300&quot; value=&quot;Slide 89&quot;/&gt;&lt;property id=&quot;20307&quot; value=&quot;287&quot;/&gt;&lt;/object&gt;&lt;object type=&quot;3&quot; unique_id=&quot;10590&quot;&gt;&lt;property id=&quot;20148&quot; value=&quot;5&quot;/&gt;&lt;property id=&quot;20300&quot; value=&quot;Slide 17 - &amp;quot;Peer-to-Peer &amp;#x0D;&amp;#x0A;Tobacco Recovery Program&amp;quot;&quot;/&gt;&lt;property id=&quot;20307&quot; value=&quot;288&quot;/&gt;&lt;/object&gt;&lt;object type=&quot;3&quot; unique_id=&quot;10591&quot;&gt;&lt;property id=&quot;20148&quot; value=&quot;5&quot;/&gt;&lt;property id=&quot;20300&quot; value=&quot;Slide 38 - &amp;quot;Peer-to-Peer &amp;#x0D;&amp;#x0A;Tobacco Recovery Program&amp;quot;&quot;/&gt;&lt;property id=&quot;20307&quot; value=&quot;289&quot;/&gt;&lt;/object&gt;&lt;object type=&quot;3&quot; unique_id=&quot;10592&quot;&gt;&lt;property id=&quot;20148&quot; value=&quot;5&quot;/&gt;&lt;property id=&quot;20300&quot; value=&quot;Slide 53 - &amp;quot;Peer-to-Peer &amp;#x0D;&amp;#x0A;Tobacco Recovery Program&amp;quot;&quot;/&gt;&lt;property id=&quot;20307&quot; value=&quot;290&quot;/&gt;&lt;/object&gt;&lt;object type=&quot;3&quot; unique_id=&quot;10593&quot;&gt;&lt;property id=&quot;20148&quot; value=&quot;5&quot;/&gt;&lt;property id=&quot;20300&quot; value=&quot;Slide 90 - &amp;quot;Peer-to-Peer &amp;#x0D;&amp;#x0A;Tobacco Recovery Program&amp;quot;&quot;/&gt;&lt;property id=&quot;20307&quot; value=&quot;291&quot;/&gt;&lt;/object&gt;&lt;object type=&quot;3&quot; unique_id=&quot;10894&quot;&gt;&lt;property id=&quot;20148&quot; value=&quot;5&quot;/&gt;&lt;property id=&quot;20300&quot; value=&quot;Slide 54 - &amp;quot;Tobacco Cessation Interventions:&amp;#x0D;&amp;#x0A;The 5 A’s and 2A’s &amp;amp; R Models&amp;quot;&quot;/&gt;&lt;property id=&quot;20307&quot; value=&quot;293&quot;/&gt;&lt;/object&gt;&lt;object type=&quot;3&quot; unique_id=&quot;10895&quot;&gt;&lt;property id=&quot;20148&quot; value=&quot;5&quot;/&gt;&lt;property id=&quot;20300&quot; value=&quot;Slide 56 - &amp;quot;Tobacco Cessation Interventions:&amp;#x0D;&amp;#x0A;5 A’s&amp;quot;&quot;/&gt;&lt;property id=&quot;20307&quot; value=&quot;296&quot;/&gt;&lt;/object&gt;&lt;object type=&quot;3&quot; unique_id=&quot;11194&quot;&gt;&lt;property id=&quot;20148&quot; value=&quot;5&quot;/&gt;&lt;property id=&quot;20300&quot; value=&quot;Slide 61 - &amp;quot;Tobacco Cessation Interventions:&amp;#x0D;&amp;#x0A;2 A’s and R Model&amp;quot;&quot;/&gt;&lt;property id=&quot;20307&quot; value=&quot;298&quot;/&gt;&lt;/object&gt;&lt;object type=&quot;3&quot; unique_id=&quot;11195&quot;&gt;&lt;property id=&quot;20148&quot; value=&quot;5&quot;/&gt;&lt;property id=&quot;20300&quot; value=&quot;Slide 63 - &amp;quot;Why Use a Medication for Quitting?&amp;quot;&quot;/&gt;&lt;property id=&quot;20307&quot; value=&quot;299&quot;/&gt;&lt;/object&gt;&lt;object type=&quot;3&quot; unique_id=&quot;11196&quot;&gt;&lt;property id=&quot;20148&quot; value=&quot;5&quot;/&gt;&lt;property id=&quot;20300&quot; value=&quot;Slide 64 - &amp;quot;Tobacco Cessation Medications&amp;quot;&quot;/&gt;&lt;property id=&quot;20307&quot; value=&quot;300&quot;/&gt;&lt;/object&gt;&lt;object type=&quot;3&quot; unique_id=&quot;11197&quot;&gt;&lt;property id=&quot;20148&quot; value=&quot;5&quot;/&gt;&lt;property id=&quot;20300&quot; value=&quot;Slide 66 - &amp;quot;Nicotine Gum&amp;quot;&quot;/&gt;&lt;property id=&quot;20307&quot; value=&quot;301&quot;/&gt;&lt;/object&gt;&lt;object type=&quot;3&quot; unique_id=&quot;11198&quot;&gt;&lt;property id=&quot;20148&quot; value=&quot;5&quot;/&gt;&lt;property id=&quot;20300&quot; value=&quot;Slide 75 - &amp;quot;Daily Costs of Treatment &amp;#x0D;&amp;#x0A;vs. Smoking Cigarettes&amp;quot;&quot;/&gt;&lt;property id=&quot;20307&quot; value=&quot;302&quot;/&gt;&lt;/object&gt;&lt;object type=&quot;3&quot; unique_id=&quot;11199&quot;&gt;&lt;property id=&quot;20148&quot; value=&quot;5&quot;/&gt;&lt;property id=&quot;20300&quot; value=&quot;Slide 3 - &amp;quot;A Wellness Philosophy&amp;quot;&quot;/&gt;&lt;property id=&quot;20307&quot; value=&quot;343&quot;/&gt;&lt;/object&gt;&lt;object type=&quot;3&quot; unique_id=&quot;11201&quot;&gt;&lt;property id=&quot;20148&quot; value=&quot;5&quot;/&gt;&lt;property id=&quot;20300&quot; value=&quot;Slide 14 - &amp;quot;Training Evaluation&amp;quot;&quot;/&gt;&lt;property id=&quot;20307&quot; value=&quot;304&quot;/&gt;&lt;/object&gt;&lt;object type=&quot;3&quot; unique_id=&quot;11202&quot;&gt;&lt;property id=&quot;20148&quot; value=&quot;5&quot;/&gt;&lt;property id=&quot;20300&quot; value=&quot;Slide 13 - &amp;quot;What is Program Evaluation?&amp;quot;&quot;/&gt;&lt;property id=&quot;20307&quot; value=&quot;344&quot;/&gt;&lt;/object&gt;&lt;object type=&quot;3&quot; unique_id=&quot;11204&quot;&gt;&lt;property id=&quot;20148&quot; value=&quot;5&quot;/&gt;&lt;property id=&quot;20300&quot; value=&quot;Slide 19 - &amp;quot;Tobacco Products that are Smoked&amp;quot;&quot;/&gt;&lt;property id=&quot;20307&quot; value=&quot;306&quot;/&gt;&lt;/object&gt;&lt;object type=&quot;3&quot; unique_id=&quot;11205&quot;&gt;&lt;property id=&quot;20148&quot; value=&quot;5&quot;/&gt;&lt;property id=&quot;20300&quot; value=&quot;Slide 20 - &amp;quot;Tobacco Products that are Smoked&amp;quot;&quot;/&gt;&lt;property id=&quot;20307&quot; value=&quot;307&quot;/&gt;&lt;/object&gt;&lt;object type=&quot;3&quot; unique_id=&quot;11206&quot;&gt;&lt;property id=&quot;20148&quot; value=&quot;5&quot;/&gt;&lt;property id=&quot;20300&quot; value=&quot;Slide 21 - &amp;quot;Smokeless Tobacco Products&amp;quot;&quot;/&gt;&lt;property id=&quot;20307&quot; value=&quot;308&quot;/&gt;&lt;/object&gt;&lt;object type=&quot;3&quot; unique_id=&quot;11208&quot;&gt;&lt;property id=&quot;20148&quot; value=&quot;5&quot;/&gt;&lt;property id=&quot;20300&quot; value=&quot;Slide 22 - &amp;quot;Chemicals in Tobacco Products&amp;quot;&quot;/&gt;&lt;property id=&quot;20307&quot; value=&quot;311&quot;/&gt;&lt;/object&gt;&lt;object type=&quot;3&quot; unique_id=&quot;11211&quot;&gt;&lt;property id=&quot;20148&quot; value=&quot;5&quot;/&gt;&lt;property id=&quot;20300&quot; value=&quot;Slide 29 - &amp;quot;The Dangers of Second-Hand Smoke&amp;quot;&quot;/&gt;&lt;property id=&quot;20307&quot; value=&quot;314&quot;/&gt;&lt;/object&gt;&lt;object type=&quot;3&quot; unique_id=&quot;11213&quot;&gt;&lt;property id=&quot;20148&quot; value=&quot;5&quot;/&gt;&lt;property id=&quot;20300&quot; value=&quot;Slide 35&quot;/&gt;&lt;property id=&quot;20307&quot; value=&quot;316&quot;/&gt;&lt;/object&gt;&lt;object type=&quot;3&quot; unique_id=&quot;11217&quot;&gt;&lt;property id=&quot;20148&quot; value=&quot;5&quot;/&gt;&lt;property id=&quot;20300&quot; value=&quot;Slide 36 - &amp;quot;Peer-to-Peer&amp;#x0D;&amp;#x0A;Tobacco Recovery Program&amp;quot;&quot;/&gt;&lt;property id=&quot;20307&quot; value=&quot;321&quot;/&gt;&lt;/object&gt;&lt;object type=&quot;3&quot; unique_id=&quot;11218&quot;&gt;&lt;property id=&quot;20148&quot; value=&quot;5&quot;/&gt;&lt;property id=&quot;20300&quot; value=&quot;Slide 18 - &amp;quot;Burden of Tobacco&amp;quot;&quot;/&gt;&lt;property id=&quot;20307&quot; value=&quot;325&quot;/&gt;&lt;/object&gt;&lt;object type=&quot;3&quot; unique_id=&quot;11220&quot;&gt;&lt;property id=&quot;20148&quot; value=&quot;5&quot;/&gt;&lt;property id=&quot;20300&quot; value=&quot;Slide 44 - &amp;quot;Tobacco Use Affects Treatment &amp;amp; Recovery from Addiction&amp;quot;&quot;/&gt;&lt;property id=&quot;20307&quot; value=&quot;327&quot;/&gt;&lt;/object&gt;&lt;object type=&quot;3&quot; unique_id=&quot;11221&quot;&gt;&lt;property id=&quot;20148&quot; value=&quot;5&quot;/&gt;&lt;property id=&quot;20300&quot; value=&quot;Slide 42 - &amp;quot;Tobacco Use Affects Mental Health Care and Treatment&amp;quot;&quot;/&gt;&lt;property id=&quot;20307&quot; value=&quot;328&quot;/&gt;&lt;/object&gt;&lt;object type=&quot;3&quot; unique_id=&quot;11222&quot;&gt;&lt;property id=&quot;20148&quot; value=&quot;5&quot;/&gt;&lt;property id=&quot;20300&quot; value=&quot;Slide 40 - &amp;quot;Rates of Tobacco Use&amp;quot;&quot;/&gt;&lt;property id=&quot;20307&quot; value=&quot;329&quot;/&gt;&lt;/object&gt;&lt;object type=&quot;3&quot; unique_id=&quot;11223&quot;&gt;&lt;property id=&quot;20148&quot; value=&quot;5&quot;/&gt;&lt;property id=&quot;20300&quot; value=&quot;Slide 41 - &amp;quot;Tobacco Use by Diagnosis&amp;quot;&quot;/&gt;&lt;property id=&quot;20307&quot; value=&quot;330&quot;/&gt;&lt;/object&gt;&lt;object type=&quot;3&quot; unique_id=&quot;11224&quot;&gt;&lt;property id=&quot;20148&quot; value=&quot;5&quot;/&gt;&lt;property id=&quot;20300&quot; value=&quot;Slide 45 - &amp;quot;Contributing Factors&amp;quot;&quot;/&gt;&lt;property id=&quot;20307&quot; value=&quot;331&quot;/&gt;&lt;/object&gt;&lt;object type=&quot;3&quot; unique_id=&quot;11227&quot;&gt;&lt;property id=&quot;20148&quot; value=&quot;5&quot;/&gt;&lt;property id=&quot;20300&quot; value=&quot;Slide 46 - &amp;quot;Systems Factors&amp;quot;&quot;/&gt;&lt;property id=&quot;20307&quot; value=&quot;334&quot;/&gt;&lt;/object&gt;&lt;object type=&quot;3&quot; unique_id=&quot;11228&quot;&gt;&lt;property id=&quot;20148&quot; value=&quot;5&quot;/&gt;&lt;property id=&quot;20300&quot; value=&quot;Slide 47 - &amp;quot;Provider Factors&amp;quot;&quot;/&gt;&lt;property id=&quot;20307&quot; value=&quot;335&quot;/&gt;&lt;/object&gt;&lt;object type=&quot;3&quot; unique_id=&quot;11233&quot;&gt;&lt;property id=&quot;20148&quot; value=&quot;5&quot;/&gt;&lt;property id=&quot;20300&quot; value=&quot;Slide 50 - &amp;quot;Peer-to-Peer&amp;#x0D;&amp;#x0A;Tobacco Recovery Program&amp;quot;&quot;/&gt;&lt;property id=&quot;20307&quot; value=&quot;322&quot;/&gt;&lt;/object&gt;&lt;object type=&quot;3&quot; unique_id=&quot;11235&quot;&gt;&lt;property id=&quot;20148&quot; value=&quot;5&quot;/&gt;&lt;property id=&quot;20300&quot; value=&quot;Slide 51 - &amp;quot;Peer-to-Peer&amp;#x0D;&amp;#x0A;Tobacco Recovery Program&amp;quot;&quot;/&gt;&lt;property id=&quot;20307&quot; value=&quot;341&quot;/&gt;&lt;/object&gt;&lt;object type=&quot;3&quot; unique_id=&quot;11236&quot;&gt;&lt;property id=&quot;20148&quot; value=&quot;5&quot;/&gt;&lt;property id=&quot;20300&quot; value=&quot;Slide 52&quot;/&gt;&lt;property id=&quot;20307&quot; value=&quot;342&quot;/&gt;&lt;/object&gt;&lt;object type=&quot;3&quot; unique_id=&quot;11237&quot;&gt;&lt;property id=&quot;20148&quot; value=&quot;5&quot;/&gt;&lt;property id=&quot;20300&quot; value=&quot;Slide 55 - &amp;quot;Tobacco Cessation Interventions: &amp;#x0D;&amp;#x0A;The 5 A’s&amp;quot;&quot;/&gt;&lt;property id=&quot;20307&quot; value=&quot;345&quot;/&gt;&lt;/object&gt;&lt;object type=&quot;3&quot; unique_id=&quot;11238&quot;&gt;&lt;property id=&quot;20148&quot; value=&quot;5&quot;/&gt;&lt;property id=&quot;20300&quot; value=&quot;Slide 57 - &amp;quot;Tobacco Cessation Interventions:&amp;#x0D;&amp;#x0A;5 A’s&amp;quot;&quot;/&gt;&lt;property id=&quot;20307&quot; value=&quot;346&quot;/&gt;&lt;/object&gt;&lt;object type=&quot;3&quot; unique_id=&quot;11239&quot;&gt;&lt;property id=&quot;20148&quot; value=&quot;5&quot;/&gt;&lt;property id=&quot;20300&quot; value=&quot;Slide 58 - &amp;quot;Tobacco Cessation Interventions:&amp;#x0D;&amp;#x0A;5 A’s&amp;quot;&quot;/&gt;&lt;property id=&quot;20307&quot; value=&quot;347&quot;/&gt;&lt;/object&gt;&lt;object type=&quot;3&quot; unique_id=&quot;11240&quot;&gt;&lt;property id=&quot;20148&quot; value=&quot;5&quot;/&gt;&lt;property id=&quot;20300&quot; value=&quot;Slide 59 - &amp;quot;Tobacco Cessation Interventions:&amp;#x0D;&amp;#x0A;5 A’s&amp;quot;&quot;/&gt;&lt;property id=&quot;20307&quot; value=&quot;348&quot;/&gt;&lt;/object&gt;&lt;object type=&quot;3&quot; unique_id=&quot;11241&quot;&gt;&lt;property id=&quot;20148&quot; value=&quot;5&quot;/&gt;&lt;property id=&quot;20300&quot; value=&quot;Slide 60 - &amp;quot;Tobacco Cessation Interventions:&amp;#x0D;&amp;#x0A;5 A’s&amp;quot;&quot;/&gt;&lt;property id=&quot;20307&quot; value=&quot;349&quot;/&gt;&lt;/object&gt;&lt;object type=&quot;3&quot; unique_id=&quot;11243&quot;&gt;&lt;property id=&quot;20148&quot; value=&quot;5&quot;/&gt;&lt;property id=&quot;20300&quot; value=&quot;Slide 68 - &amp;quot;Nicotine Patch&amp;quot;&quot;/&gt;&lt;property id=&quot;20307&quot; value=&quot;352&quot;/&gt;&lt;/object&gt;&lt;object type=&quot;3&quot; unique_id=&quot;11244&quot;&gt;&lt;property id=&quot;20148&quot; value=&quot;5&quot;/&gt;&lt;property id=&quot;20300&quot; value=&quot;Slide 69 - &amp;quot;Nicotine Nasal Spray&amp;quot;&quot;/&gt;&lt;property id=&quot;20307&quot; value=&quot;353&quot;/&gt;&lt;/object&gt;&lt;object type=&quot;3&quot; unique_id=&quot;11245&quot;&gt;&lt;property id=&quot;20148&quot; value=&quot;5&quot;/&gt;&lt;property id=&quot;20300&quot; value=&quot;Slide 70 - &amp;quot;Nicotine Inhaler&amp;quot;&quot;/&gt;&lt;property id=&quot;20307&quot; value=&quot;354&quot;/&gt;&lt;/object&gt;&lt;object type=&quot;3&quot; unique_id=&quot;11246&quot;&gt;&lt;property id=&quot;20148&quot; value=&quot;5&quot;/&gt;&lt;property id=&quot;20300&quot; value=&quot;Slide 71 - &amp;quot;Bupropion SR Tablets&amp;quot;&quot;/&gt;&lt;property id=&quot;20307&quot; value=&quot;355&quot;/&gt;&lt;/object&gt;&lt;object type=&quot;3&quot; unique_id=&quot;11247&quot;&gt;&lt;property id=&quot;20148&quot; value=&quot;5&quot;/&gt;&lt;property id=&quot;20300&quot; value=&quot;Slide 72 - &amp;quot;Varenicline&amp;quot;&quot;/&gt;&lt;property id=&quot;20307&quot; value=&quot;356&quot;/&gt;&lt;/object&gt;&lt;object type=&quot;3&quot; unique_id=&quot;11248&quot;&gt;&lt;property id=&quot;20148&quot; value=&quot;5&quot;/&gt;&lt;property id=&quot;20300&quot; value=&quot;Slide 76 - &amp;quot;Talking About Tobacco Cessation Medications&amp;quot;&quot;/&gt;&lt;property id=&quot;20307&quot; value=&quot;357&quot;/&gt;&lt;/object&gt;&lt;object type=&quot;3&quot; unique_id=&quot;11250&quot;&gt;&lt;property id=&quot;20148&quot; value=&quot;5&quot;/&gt;&lt;property id=&quot;20300&quot; value=&quot;Slide 78 - &amp;quot;Counseling and Support&amp;quot;&quot;/&gt;&lt;property id=&quot;20307&quot; value=&quot;359&quot;/&gt;&lt;/object&gt;&lt;object type=&quot;3&quot; unique_id=&quot;11251&quot;&gt;&lt;property id=&quot;20148&quot; value=&quot;5&quot;/&gt;&lt;property id=&quot;20300&quot; value=&quot;Slide 79 - &amp;quot;Peer Groups and Quitlines&amp;quot;&quot;/&gt;&lt;property id=&quot;20307&quot; value=&quot;360&quot;/&gt;&lt;/object&gt;&lt;object type=&quot;3&quot; unique_id=&quot;11252&quot;&gt;&lt;property id=&quot;20148&quot; value=&quot;5&quot;/&gt;&lt;property id=&quot;20300&quot; value=&quot;Slide 80 - &amp;quot;Changing Behaviors&amp;quot;&quot;/&gt;&lt;property id=&quot;20307&quot; value=&quot;361&quot;/&gt;&lt;/object&gt;&lt;object type=&quot;3&quot; unique_id=&quot;11253&quot;&gt;&lt;property id=&quot;20148&quot; value=&quot;5&quot;/&gt;&lt;property id=&quot;20300&quot; value=&quot;Slide 81 - &amp;quot;The Challenges of Quitting&amp;quot;&quot;/&gt;&lt;property id=&quot;20307&quot; value=&quot;362&quot;/&gt;&lt;/object&gt;&lt;object type=&quot;3&quot; unique_id=&quot;11254&quot;&gt;&lt;property id=&quot;20148&quot; value=&quot;5&quot;/&gt;&lt;property id=&quot;20300&quot; value=&quot;Slide 82 - &amp;quot;Relapse&amp;quot;&quot;/&gt;&lt;property id=&quot;20307&quot; value=&quot;363&quot;/&gt;&lt;/object&gt;&lt;object type=&quot;3&quot; unique_id=&quot;11255&quot;&gt;&lt;property id=&quot;20148&quot; value=&quot;5&quot;/&gt;&lt;property id=&quot;20300&quot; value=&quot;Slide 83 - &amp;quot;Quitting: It Can Be Done&amp;quot;&quot;/&gt;&lt;property id=&quot;20307&quot; value=&quot;364&quot;/&gt;&lt;/object&gt;&lt;object type=&quot;3&quot; unique_id=&quot;11256&quot;&gt;&lt;property id=&quot;20148&quot; value=&quot;5&quot;/&gt;&lt;property id=&quot;20300&quot; value=&quot;Slide 84 - &amp;quot;Cessation Rates&amp;#x0D;&amp;#x0A;&amp;quot;&quot;/&gt;&lt;property id=&quot;20307&quot; value=&quot;365&quot;/&gt;&lt;/object&gt;&lt;object type=&quot;3&quot; unique_id=&quot;11257&quot;&gt;&lt;property id=&quot;20148&quot; value=&quot;5&quot;/&gt;&lt;property id=&quot;20300&quot; value=&quot;Slide 85 - &amp;quot;Smoking Cessation Results for &amp;#x0D;&amp;#x0A;Persons with Mental Illness&amp;quot;&quot;/&gt;&lt;property id=&quot;20307&quot; value=&quot;366&quot;/&gt;&lt;/object&gt;&lt;object type=&quot;3&quot; unique_id=&quot;11258&quot;&gt;&lt;property id=&quot;20148&quot; value=&quot;5&quot;/&gt;&lt;property id=&quot;20300&quot; value=&quot;Slide 86 - &amp;quot;Concurrent to Addictions Treatment&amp;quot;&quot;/&gt;&lt;property id=&quot;20307&quot; value=&quot;367&quot;/&gt;&lt;/object&gt;&lt;object type=&quot;3&quot; unique_id=&quot;11259&quot;&gt;&lt;property id=&quot;20148&quot; value=&quot;5&quot;/&gt;&lt;property id=&quot;20300&quot; value=&quot;Slide 88 - &amp;quot;Peer-to-Peer &amp;#x0D;&amp;#x0A;Tobacco Recovery Program&amp;quot;&quot;/&gt;&lt;property id=&quot;20307&quot; value=&quot;323&quot;/&gt;&lt;/object&gt;&lt;object type=&quot;3&quot; unique_id=&quot;11267&quot;&gt;&lt;property id=&quot;20148&quot; value=&quot;5&quot;/&gt;&lt;property id=&quot;20300&quot; value=&quot;Slide 103 - &amp;quot;Next Steps&amp;quot;&quot;/&gt;&lt;property id=&quot;20307&quot; value=&quot;375&quot;/&gt;&lt;/object&gt;&lt;object type=&quot;3&quot; unique_id=&quot;11269&quot;&gt;&lt;property id=&quot;20148&quot; value=&quot;5&quot;/&gt;&lt;property id=&quot;20300&quot; value=&quot;Slide 107 - &amp;quot;Group Overview&amp;quot;&quot;/&gt;&lt;property id=&quot;20307&quot; value=&quot;376&quot;/&gt;&lt;/object&gt;&lt;object type=&quot;3&quot; unique_id=&quot;11270&quot;&gt;&lt;property id=&quot;20148&quot; value=&quot;5&quot;/&gt;&lt;property id=&quot;20300&quot; value=&quot;Slide 108 - &amp;quot;Participant Eligibility&amp;quot;&quot;/&gt;&lt;property id=&quot;20307&quot; value=&quot;377&quot;/&gt;&lt;/object&gt;&lt;object type=&quot;3&quot; unique_id=&quot;11271&quot;&gt;&lt;property id=&quot;20148&quot; value=&quot;5&quot;/&gt;&lt;property id=&quot;20300&quot; value=&quot;Slide 109 - &amp;quot;Tips for Facilitators&amp;quot;&quot;/&gt;&lt;property id=&quot;20307&quot; value=&quot;378&quot;/&gt;&lt;/object&gt;&lt;object type=&quot;3&quot; unique_id=&quot;11272&quot;&gt;&lt;property id=&quot;20148&quot; value=&quot;5&quot;/&gt;&lt;property id=&quot;20300&quot; value=&quot;Slide 114 - &amp;quot;Tobacco Recovery Peer Group&amp;quot;&quot;/&gt;&lt;property id=&quot;20307&quot; value=&quot;379&quot;/&gt;&lt;/object&gt;&lt;object type=&quot;3&quot; unique_id=&quot;11273&quot;&gt;&lt;property id=&quot;20148&quot; value=&quot;5&quot;/&gt;&lt;property id=&quot;20300&quot; value=&quot;Slide 27 - &amp;quot;2010 Report of the Surgeon General: Smoking and Health&amp;quot;&quot;/&gt;&lt;property id=&quot;20307&quot; value=&quot;380&quot;/&gt;&lt;/object&gt;&lt;object type=&quot;3&quot; unique_id=&quot;11274&quot;&gt;&lt;property id=&quot;20148&quot; value=&quot;5&quot;/&gt;&lt;property id=&quot;20300&quot; value=&quot;Slide 28 - &amp;quot;How Tobacco Harms You&amp;quot;&quot;/&gt;&lt;property id=&quot;20307&quot; value=&quot;382&quot;/&gt;&lt;/object&gt;&lt;object type=&quot;3&quot; unique_id=&quot;11276&quot;&gt;&lt;property id=&quot;20148&quot; value=&quot;5&quot;/&gt;&lt;property id=&quot;20300&quot; value=&quot;Slide 62&quot;/&gt;&lt;property id=&quot;20307&quot; value=&quot;384&quot;/&gt;&lt;/object&gt;&lt;object type=&quot;3&quot; unique_id=&quot;11277&quot;&gt;&lt;property id=&quot;20148&quot; value=&quot;5&quot;/&gt;&lt;property id=&quot;20300&quot; value=&quot;Slide 77&quot;/&gt;&lt;property id=&quot;20307&quot; value=&quot;385&quot;/&gt;&lt;/object&gt;&lt;object type=&quot;3&quot; unique_id=&quot;11279&quot;&gt;&lt;property id=&quot;20148&quot; value=&quot;5&quot;/&gt;&lt;property id=&quot;20300&quot; value=&quot;Slide 92 - &amp;quot;Stages of Change&amp;quot;&quot;/&gt;&lt;property id=&quot;20307&quot; value=&quot;391&quot;/&gt;&lt;/object&gt;&lt;object type=&quot;3&quot; unique_id=&quot;11280&quot;&gt;&lt;property id=&quot;20148&quot; value=&quot;5&quot;/&gt;&lt;property id=&quot;20300&quot; value=&quot;Slide 110 - &amp;quot;Tips for Facilitators&amp;quot;&quot;/&gt;&lt;property id=&quot;20307&quot; value=&quot;386&quot;/&gt;&lt;/object&gt;&lt;object type=&quot;3&quot; unique_id=&quot;11281&quot;&gt;&lt;property id=&quot;20148&quot; value=&quot;5&quot;/&gt;&lt;property id=&quot;20300&quot; value=&quot;Slide 111 - &amp;quot;Session Start-up&amp;quot;&quot;/&gt;&lt;property id=&quot;20307&quot; value=&quot;387&quot;/&gt;&lt;/object&gt;&lt;object type=&quot;3&quot; unique_id=&quot;11282&quot;&gt;&lt;property id=&quot;20148&quot; value=&quot;5&quot;/&gt;&lt;property id=&quot;20300&quot; value=&quot;Slide 112 - &amp;quot;Personal Progress Form&amp;quot;&quot;/&gt;&lt;property id=&quot;20307&quot; value=&quot;388&quot;/&gt;&lt;/object&gt;&lt;object type=&quot;3&quot; unique_id=&quot;11283&quot;&gt;&lt;property id=&quot;20148&quot; value=&quot;5&quot;/&gt;&lt;property id=&quot;20300&quot; value=&quot;Slide 113 - &amp;quot;Session Wrap-Up&amp;quot;&quot;/&gt;&lt;property id=&quot;20307&quot; value=&quot;389&quot;/&gt;&lt;/object&gt;&lt;object type=&quot;3&quot; unique_id=&quot;11284&quot;&gt;&lt;property id=&quot;20148&quot; value=&quot;5&quot;/&gt;&lt;property id=&quot;20300&quot; value=&quot;Slide 115 - &amp;quot;Session A: Healthy Behaviors&amp;quot;&quot;/&gt;&lt;property id=&quot;20307&quot; value=&quot;390&quot;/&gt;&lt;/object&gt;&lt;object type=&quot;3&quot; unique_id=&quot;12560&quot;&gt;&lt;property id=&quot;20148&quot; value=&quot;5&quot;/&gt;&lt;property id=&quot;20300&quot; value=&quot;Slide 4 - &amp;quot;Definition of Terms&amp;quot;&quot;/&gt;&lt;property id=&quot;20307&quot; value=&quot;393&quot;/&gt;&lt;/object&gt;&lt;object type=&quot;3&quot; unique_id=&quot;12561&quot;&gt;&lt;property id=&quot;20148&quot; value=&quot;5&quot;/&gt;&lt;property id=&quot;20300&quot; value=&quot;Slide 5 - &amp;quot;Definition of Terms&amp;quot;&quot;/&gt;&lt;property id=&quot;20307&quot; value=&quot;394&quot;/&gt;&lt;/object&gt;&lt;object type=&quot;3&quot; unique_id=&quot;12562&quot;&gt;&lt;property id=&quot;20148&quot; value=&quot;5&quot;/&gt;&lt;property id=&quot;20300&quot; value=&quot;Slide 8 - &amp;quot;This is a Critical Issue&amp;quot;&quot;/&gt;&lt;property id=&quot;20307&quot; value=&quot;395&quot;/&gt;&lt;/object&gt;&lt;object type=&quot;3&quot; unique_id=&quot;12563&quot;&gt;&lt;property id=&quot;20148&quot; value=&quot;5&quot;/&gt;&lt;property id=&quot;20300&quot; value=&quot;Slide 11 - &amp;quot;Peer-to-Peer Tobacco Recovery Program&amp;#x0D;&amp;#x0A;Train-the-Trainer&amp;quot;&quot;/&gt;&lt;property id=&quot;20307&quot; value=&quot;397&quot;/&gt;&lt;/object&gt;&lt;object type=&quot;3&quot; unique_id=&quot;12564&quot;&gt;&lt;property id=&quot;20148&quot; value=&quot;5&quot;/&gt;&lt;property id=&quot;20300&quot; value=&quot;Slide 12 - &amp;quot;Peer-to-Peer Tobacco Recovery Program&amp;#x0D;&amp;#x0A;Train-the-Trainer&amp;quot;&quot;/&gt;&lt;property id=&quot;20307&quot; value=&quot;396&quot;/&gt;&lt;/object&gt;&lt;object type=&quot;3&quot; unique_id=&quot;12565&quot;&gt;&lt;property id=&quot;20148&quot; value=&quot;5&quot;/&gt;&lt;property id=&quot;20300&quot; value=&quot;Slide 15 - &amp;quot;Group Evaluation&amp;quot;&quot;/&gt;&lt;property id=&quot;20307&quot; value=&quot;398&quot;/&gt;&lt;/object&gt;&lt;object type=&quot;3&quot; unique_id=&quot;15741&quot;&gt;&lt;property id=&quot;20148&quot; value=&quot;5&quot;/&gt;&lt;property id=&quot;20300&quot; value=&quot;Slide 30 - &amp;quot;Youth &amp;amp; Tobacco&amp;quot;&quot;/&gt;&lt;property id=&quot;20307&quot; value=&quot;401&quot;/&gt;&lt;/object&gt;&lt;object type=&quot;3&quot; unique_id=&quot;16849&quot;&gt;&lt;property id=&quot;20148&quot; value=&quot;5&quot;/&gt;&lt;property id=&quot;20300&quot; value=&quot;Slide 23&quot;/&gt;&lt;property id=&quot;20307&quot; value=&quot;404&quot;/&gt;&lt;/object&gt;&lt;object type=&quot;3&quot; unique_id=&quot;16850&quot;&gt;&lt;property id=&quot;20148&quot; value=&quot;5&quot;/&gt;&lt;property id=&quot;20300&quot; value=&quot;Slide 24&quot;/&gt;&lt;property id=&quot;20307&quot; value=&quot;405&quot;/&gt;&lt;/object&gt;&lt;object type=&quot;3&quot; unique_id=&quot;16851&quot;&gt;&lt;property id=&quot;20148&quot; value=&quot;5&quot;/&gt;&lt;property id=&quot;20300&quot; value=&quot;Slide 26 - &amp;quot;Nicotine Withdrawal Effects&amp;quot;&quot;/&gt;&lt;property id=&quot;20307&quot; value=&quot;406&quot;/&gt;&lt;/object&gt;&lt;object type=&quot;3&quot; unique_id=&quot;16852&quot;&gt;&lt;property id=&quot;20148&quot; value=&quot;5&quot;/&gt;&lt;property id=&quot;20300&quot; value=&quot;Slide 31 - &amp;quot;Women &amp;amp; Tobacco&amp;quot;&quot;/&gt;&lt;property id=&quot;20307&quot; value=&quot;402&quot;/&gt;&lt;/object&gt;&lt;object type=&quot;3&quot; unique_id=&quot;16853&quot;&gt;&lt;property id=&quot;20148&quot; value=&quot;5&quot;/&gt;&lt;property id=&quot;20300&quot; value=&quot;Slide 32 - &amp;quot;Homelessness &amp;amp; Tobacco&amp;quot;&quot;/&gt;&lt;property id=&quot;20307&quot; value=&quot;403&quot;/&gt;&lt;/object&gt;&lt;object type=&quot;3&quot; unique_id=&quot;16854&quot;&gt;&lt;property id=&quot;20148&quot; value=&quot;5&quot;/&gt;&lt;property id=&quot;20300&quot; value=&quot;Slide 33 - &amp;quot;Tobacco Industry Targeting&amp;quot;&quot;/&gt;&lt;property id=&quot;20307&quot; value=&quot;407&quot;/&gt;&lt;/object&gt;&lt;object type=&quot;3&quot; unique_id=&quot;18222&quot;&gt;&lt;property id=&quot;20148&quot; value=&quot;5&quot;/&gt;&lt;property id=&quot;20300&quot; value=&quot;Slide 91 - &amp;quot;Motivational Intervention&amp;quot;&quot;/&gt;&lt;property id=&quot;20307&quot; value=&quot;408&quot;/&gt;&lt;/object&gt;&lt;object type=&quot;3&quot; unique_id=&quot;19701&quot;&gt;&lt;property id=&quot;20148&quot; value=&quot;5&quot;/&gt;&lt;property id=&quot;20300&quot; value=&quot;Slide 93 - &amp;quot;What if I meet peers who are &amp;#x0D;&amp;#x0A;not ready to change?&amp;quot;&quot;/&gt;&lt;property id=&quot;20307&quot; value=&quot;409&quot;/&gt;&lt;/object&gt;&lt;object type=&quot;3&quot; unique_id=&quot;19702&quot;&gt;&lt;property id=&quot;20148&quot; value=&quot;5&quot;/&gt;&lt;property id=&quot;20300&quot; value=&quot;Slide 94 - &amp;quot;What if I meet peers who are &amp;#x0D;&amp;#x0A;not ready to change?&amp;quot;&quot;/&gt;&lt;property id=&quot;20307&quot; value=&quot;410&quot;/&gt;&lt;/object&gt;&lt;object type=&quot;3&quot; unique_id=&quot;19703&quot;&gt;&lt;property id=&quot;20148&quot; value=&quot;5&quot;/&gt;&lt;property id=&quot;20300&quot; value=&quot;Slide 95 - &amp;quot;What if I meet peers who are &amp;#x0D;&amp;#x0A;not ready to change?&amp;quot;&quot;/&gt;&lt;property id=&quot;20307&quot; value=&quot;411&quot;/&gt;&lt;/object&gt;&lt;object type=&quot;3&quot; unique_id=&quot;19704&quot;&gt;&lt;property id=&quot;20148&quot; value=&quot;5&quot;/&gt;&lt;property id=&quot;20300&quot; value=&quot;Slide 97 - &amp;quot;Peer-to-Peer Tobacco &amp;#x0D;&amp;#x0A;Recovery Program&amp;quot;&quot;/&gt;&lt;property id=&quot;20307&quot; value=&quot;418&quot;/&gt;&lt;/object&gt;&lt;object type=&quot;3&quot; unique_id=&quot;19705&quot;&gt;&lt;property id=&quot;20148&quot; value=&quot;5&quot;/&gt;&lt;property id=&quot;20300&quot; value=&quot;Slide 98 - &amp;quot;Peer-to-Peer Tobacco &amp;#x0D;&amp;#x0A;Recovery Program&amp;quot;&quot;/&gt;&lt;property id=&quot;20307&quot; value=&quot;417&quot;/&gt;&lt;/object&gt;&lt;object type=&quot;3&quot; unique_id=&quot;19706&quot;&gt;&lt;property id=&quot;20148&quot; value=&quot;5&quot;/&gt;&lt;property id=&quot;20300&quot; value=&quot;Slide 99 - &amp;quot;Peer-to-Peer Tobacco &amp;#x0D;&amp;#x0A;Recovery Program&amp;quot;&quot;/&gt;&lt;property id=&quot;20307&quot; value=&quot;416&quot;/&gt;&lt;/object&gt;&lt;object type=&quot;3&quot; unique_id=&quot;19707&quot;&gt;&lt;property id=&quot;20148&quot; value=&quot;5&quot;/&gt;&lt;property id=&quot;20300&quot; value=&quot;Slide 100 - &amp;quot;Peer-to-Peer Tobacco &amp;#x0D;&amp;#x0A;Recovery Program&amp;quot;&quot;/&gt;&lt;property id=&quot;20307&quot; value=&quot;415&quot;/&gt;&lt;/object&gt;&lt;object type=&quot;3&quot; unique_id=&quot;19708&quot;&gt;&lt;property id=&quot;20148&quot; value=&quot;5&quot;/&gt;&lt;property id=&quot;20300&quot; value=&quot;Slide 101 - &amp;quot;Peer-to-Peer Tobacco &amp;#x0D;&amp;#x0A;Recovery Program&amp;quot;&quot;/&gt;&lt;property id=&quot;20307&quot; value=&quot;412&quot;/&gt;&lt;/object&gt;&lt;object type=&quot;3&quot; unique_id=&quot;19709&quot;&gt;&lt;property id=&quot;20148&quot; value=&quot;5&quot;/&gt;&lt;property id=&quot;20300&quot; value=&quot;Slide 102 - &amp;quot;Peer-to-Peer Tobacco &amp;#x0D;&amp;#x0A;Recovery Program&amp;quot;&quot;/&gt;&lt;property id=&quot;20307&quot; value=&quot;414&quot;/&gt;&lt;/object&gt;&lt;object type=&quot;3&quot; unique_id=&quot;21008&quot;&gt;&lt;property id=&quot;20148&quot; value=&quot;5&quot;/&gt;&lt;property id=&quot;20300&quot; value=&quot;Slide 37&quot;/&gt;&lt;property id=&quot;20307&quot; value=&quot;420&quot;/&gt;&lt;/object&gt;&lt;object type=&quot;3&quot; unique_id=&quot;21009&quot;&gt;&lt;property id=&quot;20148&quot; value=&quot;5&quot;/&gt;&lt;property id=&quot;20300&quot; value=&quot;Slide 105 - &amp;quot;Peer-to-Peer Tobacco &amp;#x0D;&amp;#x0A;Recovery Program&amp;quot;&quot;/&gt;&lt;property id=&quot;20307&quot; value=&quot;419&quot;/&gt;&lt;/object&gt;&lt;object type=&quot;3&quot; unique_id=&quot;22939&quot;&gt;&lt;property id=&quot;20148&quot; value=&quot;5&quot;/&gt;&lt;property id=&quot;20300&quot; value=&quot;Slide 65 - &amp;quot;Long-Term (36-month) Quit Rates for Cessation Medications&amp;quot;&quot;/&gt;&lt;property id=&quot;20307&quot; value=&quot;422&quot;/&gt;&lt;/object&gt;&lt;object type=&quot;3&quot; unique_id=&quot;23860&quot;&gt;&lt;property id=&quot;20148&quot; value=&quot;5&quot;/&gt;&lt;property id=&quot;20300&quot; value=&quot;Slide 73 - &amp;quot;Combination Therapy&amp;quot;&quot;/&gt;&lt;property id=&quot;20307&quot; value=&quot;424&quot;/&gt;&lt;/object&gt;&lt;object type=&quot;3&quot; unique_id=&quot;23861&quot;&gt;&lt;property id=&quot;20148&quot; value=&quot;5&quot;/&gt;&lt;property id=&quot;20300&quot; value=&quot;Slide 74 - &amp;quot;Pre-Cessation Nicotine Replacement&amp;quot;&quot;/&gt;&lt;property id=&quot;20307&quot; value=&quot;423&quot;/&gt;&lt;/object&gt;&lt;object type=&quot;3&quot; unique_id=&quot;24447&quot;&gt;&lt;property id=&quot;20148&quot; value=&quot;5&quot;/&gt;&lt;property id=&quot;20300&quot; value=&quot;Slide 67 - &amp;quot;Nicotine Lozenge&amp;quot;&quot;/&gt;&lt;property id=&quot;20307&quot; value=&quot;425&quot;/&gt;&lt;/object&gt;&lt;object type=&quot;3&quot; unique_id=&quot;25560&quot;&gt;&lt;property id=&quot;20148&quot; value=&quot;5&quot;/&gt;&lt;property id=&quot;20300&quot; value=&quot;Slide 48 - &amp;quot;Personal Factors&amp;quot;&quot;/&gt;&lt;property id=&quot;20307&quot; value=&quot;427&quot;/&gt;&lt;/object&gt;&lt;object type=&quot;3&quot; unique_id=&quot;25561&quot;&gt;&lt;property id=&quot;20148&quot; value=&quot;5&quot;/&gt;&lt;property id=&quot;20300&quot; value=&quot;Slide 34 - &amp;quot;Quitting Smoking has Many &amp;#x0D;&amp;#x0A;Health Benefits&amp;quot;&quot;/&gt;&lt;property id=&quot;20307&quot; value=&quot;428&quot;/&gt;&lt;/object&gt;&lt;object type=&quot;3&quot; unique_id=&quot;25562&quot;&gt;&lt;property id=&quot;20148&quot; value=&quot;5&quot;/&gt;&lt;property id=&quot;20300&quot; value=&quot;Slide 49 - &amp;quot;Why Help People Quit?&amp;quot;&quot;/&gt;&lt;property id=&quot;20307&quot; value=&quot;429&quot;/&gt;&lt;/object&gt;&lt;object type=&quot;3&quot; unique_id=&quot;26733&quot;&gt;&lt;property id=&quot;20148&quot; value=&quot;5&quot;/&gt;&lt;property id=&quot;20300&quot; value=&quot;Slide 116 - &amp;quot;Session A: Activities &amp;amp; Handouts&amp;quot;&quot;/&gt;&lt;property id=&quot;20307&quot; value=&quot;430&quot;/&gt;&lt;/object&gt;&lt;object type=&quot;3&quot; unique_id=&quot;26734&quot;&gt;&lt;property id=&quot;20148&quot; value=&quot;5&quot;/&gt;&lt;property id=&quot;20300&quot; value=&quot;Slide 117 - &amp;quot;Session A: Activities &amp;amp; Handouts&amp;quot;&quot;/&gt;&lt;property id=&quot;20307&quot; value=&quot;431&quot;/&gt;&lt;/object&gt;&lt;object type=&quot;3&quot; unique_id=&quot;26735&quot;&gt;&lt;property id=&quot;20148&quot; value=&quot;5&quot;/&gt;&lt;property id=&quot;20300&quot; value=&quot;Slide 118 - &amp;quot;Session A: Activities &amp;amp; Handouts&amp;quot;&quot;/&gt;&lt;property id=&quot;20307&quot; value=&quot;432&quot;/&gt;&lt;/object&gt;&lt;object type=&quot;3&quot; unique_id=&quot;26736&quot;&gt;&lt;property id=&quot;20148&quot; value=&quot;5&quot;/&gt;&lt;property id=&quot;20300&quot; value=&quot;Slide 119 - &amp;quot;Session A: Activities &amp;amp; Handouts&amp;quot;&quot;/&gt;&lt;property id=&quot;20307&quot; value=&quot;455&quot;/&gt;&lt;/object&gt;&lt;object type=&quot;3&quot; unique_id=&quot;26737&quot;&gt;&lt;property id=&quot;20148&quot; value=&quot;5&quot;/&gt;&lt;property id=&quot;20300&quot; value=&quot;Slide 120 - &amp;quot;Session A: Activities &amp;amp; Handouts&amp;quot;&quot;/&gt;&lt;property id=&quot;20307&quot; value=&quot;433&quot;/&gt;&lt;/object&gt;&lt;object type=&quot;3&quot; unique_id=&quot;26738&quot;&gt;&lt;property id=&quot;20148&quot; value=&quot;5&quot;/&gt;&lt;property id=&quot;20300&quot; value=&quot;Slide 121 - &amp;quot;Session A: Activities &amp;amp; Handouts&amp;quot;&quot;/&gt;&lt;property id=&quot;20307&quot; value=&quot;439&quot;/&gt;&lt;/object&gt;&lt;object type=&quot;3&quot; unique_id=&quot;26739&quot;&gt;&lt;property id=&quot;20148&quot; value=&quot;5&quot;/&gt;&lt;property id=&quot;20300&quot; value=&quot;Slide 123 - &amp;quot;Session A: Healthy Behaviors&amp;quot;&quot;/&gt;&lt;property id=&quot;20307&quot; value=&quot;443&quot;/&gt;&lt;/object&gt;&lt;object type=&quot;3&quot; unique_id=&quot;26740&quot;&gt;&lt;property id=&quot;20148&quot; value=&quot;5&quot;/&gt;&lt;property id=&quot;20300&quot; value=&quot;Slide 124 - &amp;quot;Session A: Healthy Behaviors&amp;quot;&quot;/&gt;&lt;property id=&quot;20307&quot; value=&quot;444&quot;/&gt;&lt;/object&gt;&lt;object type=&quot;3&quot; unique_id=&quot;26741&quot;&gt;&lt;property id=&quot;20148&quot; value=&quot;5&quot;/&gt;&lt;property id=&quot;20300&quot; value=&quot;Slide 125 - &amp;quot;Session B: Truth About Tobacco&amp;quot;&quot;/&gt;&lt;property id=&quot;20307&quot; value=&quot;436&quot;/&gt;&lt;/object&gt;&lt;object type=&quot;3&quot; unique_id=&quot;26742&quot;&gt;&lt;property id=&quot;20148&quot; value=&quot;5&quot;/&gt;&lt;property id=&quot;20300&quot; value=&quot;Slide 126 - &amp;quot;Session B: Activities &amp;amp; Handouts&amp;quot;&quot;/&gt;&lt;property id=&quot;20307&quot; value=&quot;456&quot;/&gt;&lt;/object&gt;&lt;object type=&quot;3&quot; unique_id=&quot;26743&quot;&gt;&lt;property id=&quot;20148&quot; value=&quot;5&quot;/&gt;&lt;property id=&quot;20300&quot; value=&quot;Slide 127 - &amp;quot;Session B: Activities &amp;amp; Handouts&amp;quot;&quot;/&gt;&lt;property id=&quot;20307&quot; value=&quot;458&quot;/&gt;&lt;/object&gt;&lt;object type=&quot;3&quot; unique_id=&quot;26744&quot;&gt;&lt;property id=&quot;20148&quot; value=&quot;5&quot;/&gt;&lt;property id=&quot;20300&quot; value=&quot;Slide 128 - &amp;quot;Session B: Activities &amp;amp; Handouts&amp;quot;&quot;/&gt;&lt;property id=&quot;20307&quot; value=&quot;464&quot;/&gt;&lt;/object&gt;&lt;object type=&quot;3&quot; unique_id=&quot;26745&quot;&gt;&lt;property id=&quot;20148&quot; value=&quot;5&quot;/&gt;&lt;property id=&quot;20300&quot; value=&quot;Slide 129 - &amp;quot;Session B: Activities &amp;amp; Handouts&amp;quot;&quot;/&gt;&lt;property id=&quot;20307&quot; value=&quot;463&quot;/&gt;&lt;/object&gt;&lt;object type=&quot;3&quot; unique_id=&quot;26746&quot;&gt;&lt;property id=&quot;20148&quot; value=&quot;5&quot;/&gt;&lt;property id=&quot;20300&quot; value=&quot;Slide 130 - &amp;quot;Session B: Activities &amp;amp; Handouts&amp;quot;&quot;/&gt;&lt;property id=&quot;20307&quot; value=&quot;462&quot;/&gt;&lt;/object&gt;&lt;object type=&quot;3&quot; unique_id=&quot;26747&quot;&gt;&lt;property id=&quot;20148&quot; value=&quot;5&quot;/&gt;&lt;property id=&quot;20300&quot; value=&quot;Slide 131 - &amp;quot;Session B: Activities &amp;amp; Handouts&amp;quot;&quot;/&gt;&lt;property id=&quot;20307&quot; value=&quot;461&quot;/&gt;&lt;/object&gt;&lt;object type=&quot;3&quot; unique_id=&quot;26748&quot;&gt;&lt;property id=&quot;20148&quot; value=&quot;5&quot;/&gt;&lt;property id=&quot;20300&quot; value=&quot;Slide 132 - &amp;quot;Session B: Activities &amp;amp; Handouts&amp;quot;&quot;/&gt;&lt;property id=&quot;20307&quot; value=&quot;460&quot;/&gt;&lt;/object&gt;&lt;object type=&quot;3&quot; unique_id=&quot;26749&quot;&gt;&lt;property id=&quot;20148&quot; value=&quot;5&quot;/&gt;&lt;property id=&quot;20300&quot; value=&quot;Slide 133 - &amp;quot;Session B: Activities &amp;amp; Handouts&amp;quot;&quot;/&gt;&lt;property id=&quot;20307&quot; value=&quot;459&quot;/&gt;&lt;/object&gt;&lt;object type=&quot;3&quot; unique_id=&quot;26750&quot;&gt;&lt;property id=&quot;20148&quot; value=&quot;5&quot;/&gt;&lt;property id=&quot;20300&quot; value=&quot;Slide 134 - &amp;quot;Session B: The Truth About Tobacco&amp;quot;&quot;/&gt;&lt;property id=&quot;20307&quot; value=&quot;445&quot;/&gt;&lt;/object&gt;&lt;object type=&quot;3&quot; unique_id=&quot;26751&quot;&gt;&lt;property id=&quot;20148&quot; value=&quot;5&quot;/&gt;&lt;property id=&quot;20300&quot; value=&quot;Slide 135 - &amp;quot;Session B: The Truth About Tobacco&amp;quot;&quot;/&gt;&lt;property id=&quot;20307&quot; value=&quot;454&quot;/&gt;&lt;/object&gt;&lt;object type=&quot;3&quot; unique_id=&quot;26752&quot;&gt;&lt;property id=&quot;20148&quot; value=&quot;5&quot;/&gt;&lt;property id=&quot;20300&quot; value=&quot;Slide 137 - &amp;quot;Session C: Changing Behaviors&amp;quot;&quot;/&gt;&lt;property id=&quot;20307&quot; value=&quot;437&quot;/&gt;&lt;/object&gt;&lt;object type=&quot;3&quot; unique_id=&quot;26753&quot;&gt;&lt;property id=&quot;20148&quot; value=&quot;5&quot;/&gt;&lt;property id=&quot;20300&quot; value=&quot;Slide 138 - &amp;quot;Session C: Activities &amp;amp; Handouts&amp;quot;&quot;/&gt;&lt;property id=&quot;20307&quot; value=&quot;457&quot;/&gt;&lt;/object&gt;&lt;object type=&quot;3&quot; unique_id=&quot;26754&quot;&gt;&lt;property id=&quot;20148&quot; value=&quot;5&quot;/&gt;&lt;property id=&quot;20300&quot; value=&quot;Slide 139 - &amp;quot;Session C: Activities &amp;amp; Handouts&amp;quot;&quot;/&gt;&lt;property id=&quot;20307&quot; value=&quot;472&quot;/&gt;&lt;/object&gt;&lt;object type=&quot;3&quot; unique_id=&quot;26755&quot;&gt;&lt;property id=&quot;20148&quot; value=&quot;5&quot;/&gt;&lt;property id=&quot;20300&quot; value=&quot;Slide 140 - &amp;quot;Session C: Activities &amp;amp; Handouts&amp;quot;&quot;/&gt;&lt;property id=&quot;20307&quot; value=&quot;471&quot;/&gt;&lt;/object&gt;&lt;object type=&quot;3&quot; unique_id=&quot;26756&quot;&gt;&lt;property id=&quot;20148&quot; value=&quot;5&quot;/&gt;&lt;property id=&quot;20300&quot; value=&quot;Slide 141 - &amp;quot;Session C: Activities &amp;amp; Handouts&amp;quot;&quot;/&gt;&lt;property id=&quot;20307&quot; value=&quot;470&quot;/&gt;&lt;/object&gt;&lt;object type=&quot;3&quot; unique_id=&quot;26757&quot;&gt;&lt;property id=&quot;20148&quot; value=&quot;5&quot;/&gt;&lt;property id=&quot;20300&quot; value=&quot;Slide 142 - &amp;quot;Session C: Activities &amp;amp; Handouts&amp;quot;&quot;/&gt;&lt;property id=&quot;20307&quot; value=&quot;469&quot;/&gt;&lt;/object&gt;&lt;object type=&quot;3&quot; unique_id=&quot;26758&quot;&gt;&lt;property id=&quot;20148&quot; value=&quot;5&quot;/&gt;&lt;property id=&quot;20300&quot; value=&quot;Slide 143 - &amp;quot;Session C: Activities &amp;amp; Handouts&amp;quot;&quot;/&gt;&lt;property id=&quot;20307&quot; value=&quot;468&quot;/&gt;&lt;/object&gt;&lt;object type=&quot;3&quot; unique_id=&quot;26759&quot;&gt;&lt;property id=&quot;20148&quot; value=&quot;5&quot;/&gt;&lt;property id=&quot;20300&quot; value=&quot;Slide 144 - &amp;quot;Session C: Activities &amp;amp; Handouts&amp;quot;&quot;/&gt;&lt;property id=&quot;20307&quot; value=&quot;467&quot;/&gt;&lt;/object&gt;&lt;object type=&quot;3&quot; unique_id=&quot;26760&quot;&gt;&lt;property id=&quot;20148&quot; value=&quot;5&quot;/&gt;&lt;property id=&quot;20300&quot; value=&quot;Slide 145 - &amp;quot;Session C: Activities &amp;amp; Handouts&amp;quot;&quot;/&gt;&lt;property id=&quot;20307&quot; value=&quot;466&quot;/&gt;&lt;/object&gt;&lt;object type=&quot;3&quot; unique_id=&quot;26761&quot;&gt;&lt;property id=&quot;20148&quot; value=&quot;5&quot;/&gt;&lt;property id=&quot;20300&quot; value=&quot;Slide 146 - &amp;quot;Session C: Changing Behaviors&amp;quot;&quot;/&gt;&lt;property id=&quot;20307&quot; value=&quot;449&quot;/&gt;&lt;/object&gt;&lt;object type=&quot;3&quot; unique_id=&quot;26762&quot;&gt;&lt;property id=&quot;20148&quot; value=&quot;5&quot;/&gt;&lt;property id=&quot;20300&quot; value=&quot;Slide 147 - &amp;quot;Session C: Changing Behaviors&amp;quot;&quot;/&gt;&lt;property id=&quot;20307&quot; value=&quot;450&quot;/&gt;&lt;/object&gt;&lt;object type=&quot;3&quot; unique_id=&quot;26763&quot;&gt;&lt;property id=&quot;20148&quot; value=&quot;5&quot;/&gt;&lt;property id=&quot;20300&quot; value=&quot;Slide 148 - &amp;quot;Session D: Coping With Cravings&amp;quot;&quot;/&gt;&lt;property id=&quot;20307&quot; value=&quot;435&quot;/&gt;&lt;/object&gt;&lt;object type=&quot;3&quot; unique_id=&quot;26764&quot;&gt;&lt;property id=&quot;20148&quot; value=&quot;5&quot;/&gt;&lt;property id=&quot;20300&quot; value=&quot;Slide 149 - &amp;quot;Session D: Activities &amp;amp; Handouts&amp;quot;&quot;/&gt;&lt;property id=&quot;20307&quot; value=&quot;465&quot;/&gt;&lt;/object&gt;&lt;object type=&quot;3&quot; unique_id=&quot;26765&quot;&gt;&lt;property id=&quot;20148&quot; value=&quot;5&quot;/&gt;&lt;property id=&quot;20300&quot; value=&quot;Slide 150 - &amp;quot;Session D: Activities &amp;amp; Handouts&amp;quot;&quot;/&gt;&lt;property id=&quot;20307&quot; value=&quot;474&quot;/&gt;&lt;/object&gt;&lt;object type=&quot;3&quot; unique_id=&quot;26766&quot;&gt;&lt;property id=&quot;20148&quot; value=&quot;5&quot;/&gt;&lt;property id=&quot;20300&quot; value=&quot;Slide 151 - &amp;quot;Session D: Activities &amp;amp; Handouts&amp;quot;&quot;/&gt;&lt;property id=&quot;20307&quot; value=&quot;473&quot;/&gt;&lt;/object&gt;&lt;object type=&quot;3&quot; unique_id=&quot;26767&quot;&gt;&lt;property id=&quot;20148&quot; value=&quot;5&quot;/&gt;&lt;property id=&quot;20300&quot; value=&quot;Slide 152 - &amp;quot;Session D: Activities &amp;amp; Handouts&amp;quot;&quot;/&gt;&lt;property id=&quot;20307&quot; value=&quot;479&quot;/&gt;&lt;/object&gt;&lt;object type=&quot;3&quot; unique_id=&quot;26768&quot;&gt;&lt;property id=&quot;20148&quot; value=&quot;5&quot;/&gt;&lt;property id=&quot;20300&quot; value=&quot;Slide 153 - &amp;quot;Session D: Activities &amp;amp; Handouts&amp;quot;&quot;/&gt;&lt;property id=&quot;20307&quot; value=&quot;478&quot;/&gt;&lt;/object&gt;&lt;object type=&quot;3&quot; unique_id=&quot;26769&quot;&gt;&lt;property id=&quot;20148&quot; value=&quot;5&quot;/&gt;&lt;property id=&quot;20300&quot; value=&quot;Slide 154 - &amp;quot;Session D: Activities &amp;amp; Handouts&amp;quot;&quot;/&gt;&lt;property id=&quot;20307&quot; value=&quot;477&quot;/&gt;&lt;/object&gt;&lt;object type=&quot;3&quot; unique_id=&quot;26770&quot;&gt;&lt;property id=&quot;20148&quot; value=&quot;5&quot;/&gt;&lt;property id=&quot;20300&quot; value=&quot;Slide 155 - &amp;quot;Session D: Activities &amp;amp; Handouts&amp;quot;&quot;/&gt;&lt;property id=&quot;20307&quot; value=&quot;476&quot;/&gt;&lt;/object&gt;&lt;object type=&quot;3&quot; unique_id=&quot;26771&quot;&gt;&lt;property id=&quot;20148&quot; value=&quot;5&quot;/&gt;&lt;property id=&quot;20300&quot; value=&quot;Slide 156 - &amp;quot;Session D: Activities &amp;amp; Handouts&amp;quot;&quot;/&gt;&lt;property id=&quot;20307&quot; value=&quot;475&quot;/&gt;&lt;/object&gt;&lt;object type=&quot;3&quot; unique_id=&quot;26772&quot;&gt;&lt;property id=&quot;20148&quot; value=&quot;5&quot;/&gt;&lt;property id=&quot;20300&quot; value=&quot;Slide 157 - &amp;quot;Session E: Managing Stress&amp;quot;&quot;/&gt;&lt;property id=&quot;20307&quot; value=&quot;434&quot;/&gt;&lt;/object&gt;&lt;object type=&quot;3&quot; unique_id=&quot;26773&quot;&gt;&lt;property id=&quot;20148&quot; value=&quot;5&quot;/&gt;&lt;property id=&quot;20300&quot; value=&quot;Slide 158 - &amp;quot;Session E: Activities &amp;amp; Handouts&amp;quot;&quot;/&gt;&lt;property id=&quot;20307&quot; value=&quot;480&quot;/&gt;&lt;/object&gt;&lt;object type=&quot;3&quot; unique_id=&quot;26774&quot;&gt;&lt;property id=&quot;20148&quot; value=&quot;5&quot;/&gt;&lt;property id=&quot;20300&quot; value=&quot;Slide 159 - &amp;quot;Session E: Activities &amp;amp; Handouts&amp;quot;&quot;/&gt;&lt;property id=&quot;20307&quot; value=&quot;488&quot;/&gt;&lt;/object&gt;&lt;object type=&quot;3&quot; unique_id=&quot;26775&quot;&gt;&lt;property id=&quot;20148&quot; value=&quot;5&quot;/&gt;&lt;property id=&quot;20300&quot; value=&quot;Slide 160 - &amp;quot;Session E: Activities &amp;amp; Handouts&amp;quot;&quot;/&gt;&lt;property id=&quot;20307&quot; value=&quot;487&quot;/&gt;&lt;/object&gt;&lt;object type=&quot;3&quot; unique_id=&quot;26776&quot;&gt;&lt;property id=&quot;20148&quot; value=&quot;5&quot;/&gt;&lt;property id=&quot;20300&quot; value=&quot;Slide 161 - &amp;quot;Session E: Activities &amp;amp; Handouts&amp;quot;&quot;/&gt;&lt;property id=&quot;20307&quot; value=&quot;486&quot;/&gt;&lt;/object&gt;&lt;object type=&quot;3&quot; unique_id=&quot;26777&quot;&gt;&lt;property id=&quot;20148&quot; value=&quot;5&quot;/&gt;&lt;property id=&quot;20300&quot; value=&quot;Slide 162 - &amp;quot;Session E: Activities &amp;amp; Handouts&amp;quot;&quot;/&gt;&lt;property id=&quot;20307&quot; value=&quot;485&quot;/&gt;&lt;/object&gt;&lt;object type=&quot;3&quot; unique_id=&quot;26778&quot;&gt;&lt;property id=&quot;20148&quot; value=&quot;5&quot;/&gt;&lt;property id=&quot;20300&quot; value=&quot;Slide 163 - &amp;quot;Session E: Activities &amp;amp; Handouts&amp;quot;&quot;/&gt;&lt;property id=&quot;20307&quot; value=&quot;484&quot;/&gt;&lt;/object&gt;&lt;object type=&quot;3&quot; unique_id=&quot;26779&quot;&gt;&lt;property id=&quot;20148&quot; value=&quot;5&quot;/&gt;&lt;property id=&quot;20300&quot; value=&quot;Slide 164 - &amp;quot;Session E: Activities &amp;amp; Handouts&amp;quot;&quot;/&gt;&lt;property id=&quot;20307&quot; value=&quot;483&quot;/&gt;&lt;/object&gt;&lt;object type=&quot;3&quot; unique_id=&quot;26780&quot;&gt;&lt;property id=&quot;20148&quot; value=&quot;5&quot;/&gt;&lt;property id=&quot;20300&quot; value=&quot;Slide 165 - &amp;quot;Session E: Activities &amp;amp; Handouts&amp;quot;&quot;/&gt;&lt;property id=&quot;20307&quot; value=&quot;482&quot;/&gt;&lt;/object&gt;&lt;object type=&quot;3&quot; unique_id=&quot;26781&quot;&gt;&lt;property id=&quot;20148&quot; value=&quot;5&quot;/&gt;&lt;property id=&quot;20300&quot; value=&quot;Slide 166 - &amp;quot;Session E: Managing Stress&amp;quot;&quot;/&gt;&lt;property id=&quot;20307&quot; value=&quot;452&quot;/&gt;&lt;/object&gt;&lt;object type=&quot;3&quot; unique_id=&quot;26782&quot;&gt;&lt;property id=&quot;20148&quot; value=&quot;5&quot;/&gt;&lt;property id=&quot;20300&quot; value=&quot;Slide 167 - &amp;quot;Session F: Planning Ahead&amp;quot;&quot;/&gt;&lt;property id=&quot;20307&quot; value=&quot;438&quot;/&gt;&lt;/object&gt;&lt;object type=&quot;3&quot; unique_id=&quot;26783&quot;&gt;&lt;property id=&quot;20148&quot; value=&quot;5&quot;/&gt;&lt;property id=&quot;20300&quot; value=&quot;Slide 168 - &amp;quot;Session F: Activities &amp;amp; Handouts&amp;quot;&quot;/&gt;&lt;property id=&quot;20307&quot; value=&quot;481&quot;/&gt;&lt;/object&gt;&lt;object type=&quot;3&quot; unique_id=&quot;26784&quot;&gt;&lt;property id=&quot;20148&quot; value=&quot;5&quot;/&gt;&lt;property id=&quot;20300&quot; value=&quot;Slide 169 - &amp;quot;Session F: Activities &amp;amp; Handouts&amp;quot;&quot;/&gt;&lt;property id=&quot;20307&quot; value=&quot;495&quot;/&gt;&lt;/object&gt;&lt;object type=&quot;3&quot; unique_id=&quot;26785&quot;&gt;&lt;property id=&quot;20148&quot; value=&quot;5&quot;/&gt;&lt;property id=&quot;20300&quot; value=&quot;Slide 170 - &amp;quot;Session F: Activities &amp;amp; Handouts&amp;quot;&quot;/&gt;&lt;property id=&quot;20307&quot; value=&quot;494&quot;/&gt;&lt;/object&gt;&lt;object type=&quot;3&quot; unique_id=&quot;26786&quot;&gt;&lt;property id=&quot;20148&quot; value=&quot;5&quot;/&gt;&lt;property id=&quot;20300&quot; value=&quot;Slide 171 - &amp;quot;Session F: Activities &amp;amp; Handouts&amp;quot;&quot;/&gt;&lt;property id=&quot;20307&quot; value=&quot;493&quot;/&gt;&lt;/object&gt;&lt;object type=&quot;3&quot; unique_id=&quot;26787&quot;&gt;&lt;property id=&quot;20148&quot; value=&quot;5&quot;/&gt;&lt;property id=&quot;20300&quot; value=&quot;Slide 172 - &amp;quot;Session F: Activities &amp;amp; Handouts&amp;quot;&quot;/&gt;&lt;property id=&quot;20307&quot; value=&quot;492&quot;/&gt;&lt;/object&gt;&lt;object type=&quot;3&quot; unique_id=&quot;26788&quot;&gt;&lt;property id=&quot;20148&quot; value=&quot;5&quot;/&gt;&lt;property id=&quot;20300&quot; value=&quot;Slide 173 - &amp;quot;Session F: Activities &amp;amp; Handouts&amp;quot;&quot;/&gt;&lt;property id=&quot;20307&quot; value=&quot;491&quot;/&gt;&lt;/object&gt;&lt;object type=&quot;3&quot; unique_id=&quot;26789&quot;&gt;&lt;property id=&quot;20148&quot; value=&quot;5&quot;/&gt;&lt;property id=&quot;20300&quot; value=&quot;Slide 174 - &amp;quot;Session F: Activities &amp;amp; Handouts&amp;quot;&quot;/&gt;&lt;property id=&quot;20307&quot; value=&quot;490&quot;/&gt;&lt;/object&gt;&lt;object type=&quot;3&quot; unique_id=&quot;26790&quot;&gt;&lt;property id=&quot;20148&quot; value=&quot;5&quot;/&gt;&lt;property id=&quot;20300&quot; value=&quot;Slide 175 - &amp;quot;Session F: Activities &amp;amp; Handouts&amp;quot;&quot;/&gt;&lt;property id=&quot;20307&quot; value=&quot;489&quot;/&gt;&lt;/object&gt;&lt;object type=&quot;3&quot; unique_id=&quot;26791&quot;&gt;&lt;property id=&quot;20148&quot; value=&quot;5&quot;/&gt;&lt;property id=&quot;20300&quot; value=&quot;Slide 176 - &amp;quot;Session F: Planning Ahead&amp;quot;&quot;/&gt;&lt;property id=&quot;20307&quot; value=&quot;451&quot;/&gt;&lt;/object&gt;&lt;object type=&quot;3&quot; unique_id=&quot;26792&quot;&gt;&lt;property id=&quot;20148&quot; value=&quot;5&quot;/&gt;&lt;property id=&quot;20300&quot; value=&quot;Slide 177 - &amp;quot;Peer-to-Peer &amp;#x0D;&amp;#x0A;Tobacco Recovery Program&amp;quot;&quot;/&gt;&lt;property id=&quot;20307&quot; value=&quot;497&quot;/&gt;&lt;/object&gt;&lt;object type=&quot;3&quot; unique_id=&quot;26793&quot;&gt;&lt;property id=&quot;20148&quot; value=&quot;5&quot;/&gt;&lt;property id=&quot;20300&quot; value=&quot;Slide 178 - &amp;quot;Peer-to-Peer &amp;#x0D;&amp;#x0A;Tobacco Recovery Program&amp;quot;&quot;/&gt;&lt;property id=&quot;20307&quot; value=&quot;498&quot;/&gt;&lt;/object&gt;&lt;object type=&quot;3&quot; unique_id=&quot;26794&quot;&gt;&lt;property id=&quot;20148&quot; value=&quot;5&quot;/&gt;&lt;property id=&quot;20300&quot; value=&quot;Slide 179 - &amp;quot;Getting Started&amp;quot;&quot;/&gt;&lt;property id=&quot;20307&quot; value=&quot;499&quot;/&gt;&lt;/object&gt;&lt;object type=&quot;3&quot; unique_id=&quot;26795&quot;&gt;&lt;property id=&quot;20148&quot; value=&quot;5&quot;/&gt;&lt;property id=&quot;20300&quot; value=&quot;Slide 180 - &amp;quot;Tobacco Recovery Program Support&amp;quot;&quot;/&gt;&lt;property id=&quot;20307&quot; value=&quot;500&quot;/&gt;&lt;/object&gt;&lt;object type=&quot;3&quot; unique_id=&quot;26796&quot;&gt;&lt;property id=&quot;20148&quot; value=&quot;5&quot;/&gt;&lt;property id=&quot;20300&quot; value=&quot;Slide 181 - &amp;quot;Intellectual Property&amp;quot;&quot;/&gt;&lt;property id=&quot;20307&quot; value=&quot;501&quot;/&gt;&lt;/object&gt;&lt;object type=&quot;3&quot; unique_id=&quot;26797&quot;&gt;&lt;property id=&quot;20148&quot; value=&quot;5&quot;/&gt;&lt;property id=&quot;20300&quot; value=&quot;Slide 182 - &amp;quot;Evaluation&amp;quot;&quot;/&gt;&lt;property id=&quot;20307&quot; value=&quot;502&quot;/&gt;&lt;/object&gt;&lt;object type=&quot;3&quot; unique_id=&quot;26798&quot;&gt;&lt;property id=&quot;20148&quot; value=&quot;5&quot;/&gt;&lt;property id=&quot;20300&quot; value=&quot;Slide 183&quot;/&gt;&lt;property id=&quot;20307&quot; value=&quot;503&quot;/&gt;&lt;/object&gt;&lt;object type=&quot;3&quot; unique_id=&quot;26799&quot;&gt;&lt;property id=&quot;20148&quot; value=&quot;5&quot;/&gt;&lt;property id=&quot;20300&quot; value=&quot;Slide 122 - &amp;quot;Session A: Activities &amp;amp; Handouts&amp;quot;&quot;/&gt;&lt;property id=&quot;20307&quot; value=&quot;504&quot;/&gt;&lt;/object&gt;&lt;object type=&quot;3&quot; unique_id=&quot;26800&quot;&gt;&lt;property id=&quot;20148&quot; value=&quot;5&quot;/&gt;&lt;property id=&quot;20300&quot; value=&quot;Slide 87 - &amp;quot;Tobacco-Free Policies&amp;quot;&quot;/&gt;&lt;property id=&quot;20307&quot; value=&quot;505&quot;/&gt;&lt;/object&gt;&lt;object type=&quot;3&quot; unique_id=&quot;26801&quot;&gt;&lt;property id=&quot;20148&quot; value=&quot;5&quot;/&gt;&lt;property id=&quot;20300&quot; value=&quot;Slide 25 - &amp;quot;Dopamine Reward Pathway&amp;quot;&quot;/&gt;&lt;property id=&quot;20307&quot; value=&quot;506&quot;/&gt;&lt;/object&gt;&lt;object type=&quot;3&quot; unique_id=&quot;26802&quot;&gt;&lt;property id=&quot;20148&quot; value=&quot;5&quot;/&gt;&lt;property id=&quot;20300&quot; value=&quot;Slide 39 - &amp;quot;Behavioral Causes of Annual Deaths in the United States, 2000&amp;#x0D;&amp;#x0A;&amp;quot;&quot;/&gt;&lt;property id=&quot;20307&quot; value=&quot;507&quot;/&gt;&lt;/object&gt;&lt;object type=&quot;3&quot; unique_id=&quot;26803&quot;&gt;&lt;property id=&quot;20148&quot; value=&quot;5&quot;/&gt;&lt;property id=&quot;20300&quot; value=&quot;Slide 43&quot;/&gt;&lt;property id=&quot;20307&quot; value=&quot;508&quot;/&gt;&lt;/object&gt;&lt;object type=&quot;3&quot; unique_id=&quot;26804&quot;&gt;&lt;property id=&quot;20148&quot; value=&quot;5&quot;/&gt;&lt;property id=&quot;20300&quot; value=&quot;Slide 136&quot;/&gt;&lt;property id=&quot;20307&quot; value=&quot;510&quot;/&gt;&lt;/object&gt;&lt;object type=&quot;3&quot; unique_id=&quot;26805&quot;&gt;&lt;property id=&quot;20148&quot; value=&quot;5&quot;/&gt;&lt;property id=&quot;20300&quot; value=&quot;Slide 184 - &amp;quot;Peer-to-Peer Tobacco &amp;#x0D;&amp;#x0A;Recovery Program&amp;quot;&quot;/&gt;&lt;property id=&quot;20307&quot; value=&quot;509&quot;/&gt;&lt;/object&gt;&lt;/object&gt;&lt;/object&gt;&lt;/database&gt;"/>
  <p:tag name="SECTOMILLISECCONVERTED" val="1"/>
</p:tagLst>
</file>

<file path=ppt/theme/theme1.xml><?xml version="1.0" encoding="utf-8"?>
<a:theme xmlns:a="http://schemas.openxmlformats.org/drawingml/2006/main" name="BHWP-Template">
  <a:themeElements>
    <a:clrScheme name="BHWP General">
      <a:dk1>
        <a:sysClr val="windowText" lastClr="000000"/>
      </a:dk1>
      <a:lt1>
        <a:sysClr val="window" lastClr="FFFFFF"/>
      </a:lt1>
      <a:dk2>
        <a:srgbClr val="245488"/>
      </a:dk2>
      <a:lt2>
        <a:srgbClr val="F2F2F2"/>
      </a:lt2>
      <a:accent1>
        <a:srgbClr val="3F9B4C"/>
      </a:accent1>
      <a:accent2>
        <a:srgbClr val="E95757"/>
      </a:accent2>
      <a:accent3>
        <a:srgbClr val="F09B36"/>
      </a:accent3>
      <a:accent4>
        <a:srgbClr val="5DBC68"/>
      </a:accent4>
      <a:accent5>
        <a:srgbClr val="82C3D2"/>
      </a:accent5>
      <a:accent6>
        <a:srgbClr val="887DBA"/>
      </a:accent6>
      <a:hlink>
        <a:srgbClr val="2F6DB2"/>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EB4F8F6-3A12-4E1A-AAB4-D5B5BD5E021C}" vid="{9175A0C0-08EC-49C5-A9C4-677C974C1F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BHWP - General Template 2016</Template>
  <TotalTime>8741</TotalTime>
  <Words>982</Words>
  <Application>Microsoft Macintosh PowerPoint</Application>
  <PresentationFormat>On-screen Show (4:3)</PresentationFormat>
  <Paragraphs>186</Paragraphs>
  <Slides>24</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Calibri</vt:lpstr>
      <vt:lpstr>Courier New</vt:lpstr>
      <vt:lpstr>MS PGothic</vt:lpstr>
      <vt:lpstr>ＭＳ Ｐゴシック</vt:lpstr>
      <vt:lpstr>Wingdings 2</vt:lpstr>
      <vt:lpstr>ヒラギノ角ゴ Pro W3</vt:lpstr>
      <vt:lpstr>Arial</vt:lpstr>
      <vt:lpstr>BHWP-Template</vt:lpstr>
      <vt:lpstr>An Interdisciplinary Approach to Treating Tobacco Dependence for Persons with Comorbid Behavioral Health and Primary Care Conditions</vt:lpstr>
      <vt:lpstr>PowerPoint Presentation</vt:lpstr>
      <vt:lpstr>PowerPoint Presentation</vt:lpstr>
      <vt:lpstr>PowerPoint Presentation</vt:lpstr>
      <vt:lpstr>Continuity-of-Care</vt:lpstr>
      <vt:lpstr>PowerPoint Presentation</vt:lpstr>
      <vt:lpstr>      Evidence-Based Guidance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Morris, Chad</dc:creator>
  <cp:lastModifiedBy>Morris, Chad</cp:lastModifiedBy>
  <cp:revision>49</cp:revision>
  <cp:lastPrinted>2012-03-09T21:17:53Z</cp:lastPrinted>
  <dcterms:created xsi:type="dcterms:W3CDTF">2016-05-11T18:32:38Z</dcterms:created>
  <dcterms:modified xsi:type="dcterms:W3CDTF">2016-05-26T19:07:33Z</dcterms:modified>
</cp:coreProperties>
</file>